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Default Extension="gif" ContentType="image/gif"/>
  <Override PartName="/ppt/slideMasters/slideMaster4.xml" ContentType="application/vnd.openxmlformats-officedocument.presentationml.slideMaster+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6" r:id="rId2"/>
    <p:sldMasterId id="2147483651" r:id="rId3"/>
    <p:sldMasterId id="2147483663" r:id="rId4"/>
  </p:sldMasterIdLst>
  <p:notesMasterIdLst>
    <p:notesMasterId r:id="rId12"/>
  </p:notesMasterIdLst>
  <p:handoutMasterIdLst>
    <p:handoutMasterId r:id="rId13"/>
  </p:handoutMasterIdLst>
  <p:sldIdLst>
    <p:sldId id="258" r:id="rId5"/>
    <p:sldId id="266" r:id="rId6"/>
    <p:sldId id="259" r:id="rId7"/>
    <p:sldId id="281" r:id="rId8"/>
    <p:sldId id="283" r:id="rId9"/>
    <p:sldId id="284" r:id="rId10"/>
    <p:sldId id="282" r:id="rId11"/>
  </p:sldIdLst>
  <p:sldSz cx="9144000" cy="6858000" type="screen4x3"/>
  <p:notesSz cx="7104063"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é Leclercq" initials="AL" lastIdx="3" clrIdx="0"/>
</p:cmAuthorLst>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48714" autoAdjust="0"/>
  </p:normalViewPr>
  <p:slideViewPr>
    <p:cSldViewPr>
      <p:cViewPr varScale="1">
        <p:scale>
          <a:sx n="89" d="100"/>
          <a:sy n="89" d="100"/>
        </p:scale>
        <p:origin x="-96"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3318" y="-90"/>
      </p:cViewPr>
      <p:guideLst>
        <p:guide orient="horz" pos="3224"/>
        <p:guide pos="2238"/>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2-09-18T09:03:45.833" idx="1">
    <p:pos x="10" y="10"/>
    <p:text/>
  </p:cm>
  <p:cm authorId="0" dt="2012-09-18T09:03:48.266" idx="2">
    <p:pos x="146" y="146"/>
    <p:text/>
  </p:cm>
  <p:cm authorId="0" dt="2012-09-18T09:03:56.066" idx="3">
    <p:pos x="282" y="282"/>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fr-FR"/>
          </a:p>
        </p:txBody>
      </p:sp>
      <p:sp>
        <p:nvSpPr>
          <p:cNvPr id="3" name="Espace réservé de la date 2"/>
          <p:cNvSpPr>
            <a:spLocks noGrp="1"/>
          </p:cNvSpPr>
          <p:nvPr>
            <p:ph type="dt" sz="quarter" idx="1"/>
          </p:nvPr>
        </p:nvSpPr>
        <p:spPr>
          <a:xfrm>
            <a:off x="4023992" y="0"/>
            <a:ext cx="3078427" cy="511731"/>
          </a:xfrm>
          <a:prstGeom prst="rect">
            <a:avLst/>
          </a:prstGeom>
        </p:spPr>
        <p:txBody>
          <a:bodyPr vert="horz" lIns="99075" tIns="49538" rIns="99075" bIns="49538" rtlCol="0"/>
          <a:lstStyle>
            <a:lvl1pPr algn="r">
              <a:defRPr sz="1300"/>
            </a:lvl1pPr>
          </a:lstStyle>
          <a:p>
            <a:fld id="{C6391C7F-EF93-4380-8345-1EA83BD23C41}" type="datetimeFigureOut">
              <a:rPr lang="fr-FR" smtClean="0"/>
              <a:pPr/>
              <a:t>19/09/2012</a:t>
            </a:fld>
            <a:endParaRPr lang="fr-FR"/>
          </a:p>
        </p:txBody>
      </p:sp>
      <p:sp>
        <p:nvSpPr>
          <p:cNvPr id="4" name="Espace réservé du pied de page 3"/>
          <p:cNvSpPr>
            <a:spLocks noGrp="1"/>
          </p:cNvSpPr>
          <p:nvPr>
            <p:ph type="ftr" sz="quarter" idx="2"/>
          </p:nvPr>
        </p:nvSpPr>
        <p:spPr>
          <a:xfrm>
            <a:off x="0" y="9721106"/>
            <a:ext cx="3078427" cy="511731"/>
          </a:xfrm>
          <a:prstGeom prst="rect">
            <a:avLst/>
          </a:prstGeom>
        </p:spPr>
        <p:txBody>
          <a:bodyPr vert="horz" lIns="99075" tIns="49538" rIns="99075" bIns="49538" rtlCol="0" anchor="b"/>
          <a:lstStyle>
            <a:lvl1pPr algn="l">
              <a:defRPr sz="1300"/>
            </a:lvl1pPr>
          </a:lstStyle>
          <a:p>
            <a:endParaRPr lang="fr-FR"/>
          </a:p>
        </p:txBody>
      </p:sp>
      <p:sp>
        <p:nvSpPr>
          <p:cNvPr id="5" name="Espace réservé du numéro de diapositive 4"/>
          <p:cNvSpPr>
            <a:spLocks noGrp="1"/>
          </p:cNvSpPr>
          <p:nvPr>
            <p:ph type="sldNum" sz="quarter" idx="3"/>
          </p:nvPr>
        </p:nvSpPr>
        <p:spPr>
          <a:xfrm>
            <a:off x="4023992" y="9721106"/>
            <a:ext cx="3078427" cy="511731"/>
          </a:xfrm>
          <a:prstGeom prst="rect">
            <a:avLst/>
          </a:prstGeom>
        </p:spPr>
        <p:txBody>
          <a:bodyPr vert="horz" lIns="99075" tIns="49538" rIns="99075" bIns="49538" rtlCol="0" anchor="b"/>
          <a:lstStyle>
            <a:lvl1pPr algn="r">
              <a:defRPr sz="1300"/>
            </a:lvl1pPr>
          </a:lstStyle>
          <a:p>
            <a:fld id="{00E70386-C30F-472F-B689-2E6FFF4B8CF0}"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8427" cy="511731"/>
          </a:xfrm>
          <a:prstGeom prst="rect">
            <a:avLst/>
          </a:prstGeom>
        </p:spPr>
        <p:txBody>
          <a:bodyPr vert="horz" lIns="99075" tIns="49538" rIns="99075" bIns="49538" rtlCol="0"/>
          <a:lstStyle>
            <a:lvl1pPr algn="l">
              <a:defRPr sz="1300"/>
            </a:lvl1pPr>
          </a:lstStyle>
          <a:p>
            <a:endParaRPr lang="fr-FR"/>
          </a:p>
        </p:txBody>
      </p:sp>
      <p:sp>
        <p:nvSpPr>
          <p:cNvPr id="3" name="Espace réservé de la date 2"/>
          <p:cNvSpPr>
            <a:spLocks noGrp="1"/>
          </p:cNvSpPr>
          <p:nvPr>
            <p:ph type="dt" idx="1"/>
          </p:nvPr>
        </p:nvSpPr>
        <p:spPr>
          <a:xfrm>
            <a:off x="4023992" y="0"/>
            <a:ext cx="3078427" cy="511731"/>
          </a:xfrm>
          <a:prstGeom prst="rect">
            <a:avLst/>
          </a:prstGeom>
        </p:spPr>
        <p:txBody>
          <a:bodyPr vert="horz" lIns="99075" tIns="49538" rIns="99075" bIns="49538" rtlCol="0"/>
          <a:lstStyle>
            <a:lvl1pPr algn="r">
              <a:defRPr sz="1300"/>
            </a:lvl1pPr>
          </a:lstStyle>
          <a:p>
            <a:fld id="{C6D9D342-A0AF-465E-91D8-290FBDC5D9F7}" type="datetimeFigureOut">
              <a:rPr lang="fr-FR" smtClean="0"/>
              <a:pPr/>
              <a:t>19/09/2012</a:t>
            </a:fld>
            <a:endParaRPr lang="fr-FR"/>
          </a:p>
        </p:txBody>
      </p:sp>
      <p:sp>
        <p:nvSpPr>
          <p:cNvPr id="4" name="Espace réservé de l'image des diapositives 3"/>
          <p:cNvSpPr>
            <a:spLocks noGrp="1" noRot="1" noChangeAspect="1"/>
          </p:cNvSpPr>
          <p:nvPr>
            <p:ph type="sldImg" idx="2"/>
          </p:nvPr>
        </p:nvSpPr>
        <p:spPr>
          <a:xfrm>
            <a:off x="995363" y="768350"/>
            <a:ext cx="5113337" cy="3836988"/>
          </a:xfrm>
          <a:prstGeom prst="rect">
            <a:avLst/>
          </a:prstGeom>
          <a:noFill/>
          <a:ln w="12700">
            <a:solidFill>
              <a:prstClr val="black"/>
            </a:solidFill>
          </a:ln>
        </p:spPr>
        <p:txBody>
          <a:bodyPr vert="horz" lIns="99075" tIns="49538" rIns="99075" bIns="49538" rtlCol="0" anchor="ctr"/>
          <a:lstStyle/>
          <a:p>
            <a:endParaRPr lang="fr-FR"/>
          </a:p>
        </p:txBody>
      </p:sp>
      <p:sp>
        <p:nvSpPr>
          <p:cNvPr id="5" name="Espace réservé des commentaires 4"/>
          <p:cNvSpPr>
            <a:spLocks noGrp="1"/>
          </p:cNvSpPr>
          <p:nvPr>
            <p:ph type="body" sz="quarter" idx="3"/>
          </p:nvPr>
        </p:nvSpPr>
        <p:spPr>
          <a:xfrm>
            <a:off x="710407" y="4861441"/>
            <a:ext cx="5683250" cy="4605576"/>
          </a:xfrm>
          <a:prstGeom prst="rect">
            <a:avLst/>
          </a:prstGeom>
        </p:spPr>
        <p:txBody>
          <a:bodyPr vert="horz" lIns="99075" tIns="49538" rIns="99075" bIns="49538"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721106"/>
            <a:ext cx="3078427" cy="511731"/>
          </a:xfrm>
          <a:prstGeom prst="rect">
            <a:avLst/>
          </a:prstGeom>
        </p:spPr>
        <p:txBody>
          <a:bodyPr vert="horz" lIns="99075" tIns="49538" rIns="99075" bIns="49538"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992" y="9721106"/>
            <a:ext cx="3078427" cy="511731"/>
          </a:xfrm>
          <a:prstGeom prst="rect">
            <a:avLst/>
          </a:prstGeom>
        </p:spPr>
        <p:txBody>
          <a:bodyPr vert="horz" lIns="99075" tIns="49538" rIns="99075" bIns="49538" rtlCol="0" anchor="b"/>
          <a:lstStyle>
            <a:lvl1pPr algn="r">
              <a:defRPr sz="1300"/>
            </a:lvl1pPr>
          </a:lstStyle>
          <a:p>
            <a:fld id="{6F4D85D6-DD96-474B-BD48-AA6E2E970D7A}"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fr.wikipedia.org/wiki/Abrogation" TargetMode="External"/><Relationship Id="rId13" Type="http://schemas.openxmlformats.org/officeDocument/2006/relationships/hyperlink" Target="http://fr.wikipedia.org/wiki/Collectivit%C3%A9" TargetMode="External"/><Relationship Id="rId18" Type="http://schemas.openxmlformats.org/officeDocument/2006/relationships/hyperlink" Target="http://fr.wikipedia.org/wiki/Gouvernement_Jospin" TargetMode="External"/><Relationship Id="rId3" Type="http://schemas.openxmlformats.org/officeDocument/2006/relationships/hyperlink" Target="http://fr.wikipedia.org/wiki/Contrat_aid%C3%A9" TargetMode="External"/><Relationship Id="rId21" Type="http://schemas.openxmlformats.org/officeDocument/2006/relationships/hyperlink" Target="http://fr.wikipedia.org/wiki/Contrat_d'accompagnement_dans_l'emploi" TargetMode="External"/><Relationship Id="rId7" Type="http://schemas.openxmlformats.org/officeDocument/2006/relationships/hyperlink" Target="http://fr.wikipedia.org/wiki/Travaux_d'utilit%C3%A9_collective_(aide_%C3%A0_l'emploi)" TargetMode="External"/><Relationship Id="rId12" Type="http://schemas.openxmlformats.org/officeDocument/2006/relationships/hyperlink" Target="http://fr.wikipedia.org/wiki/Contrats_aid%C3%A9s" TargetMode="External"/><Relationship Id="rId17" Type="http://schemas.openxmlformats.org/officeDocument/2006/relationships/hyperlink" Target="http://fr.wikipedia.org/wiki/Fran%C3%A7ais" TargetMode="External"/><Relationship Id="rId2" Type="http://schemas.openxmlformats.org/officeDocument/2006/relationships/slide" Target="../slides/slide2.xml"/><Relationship Id="rId16" Type="http://schemas.openxmlformats.org/officeDocument/2006/relationships/hyperlink" Target="http://fr.wikipedia.org/wiki/Droit_priv%C3%A9" TargetMode="External"/><Relationship Id="rId20" Type="http://schemas.openxmlformats.org/officeDocument/2006/relationships/hyperlink" Target="http://fr.wikipedia.org/wiki/2005" TargetMode="External"/><Relationship Id="rId1" Type="http://schemas.openxmlformats.org/officeDocument/2006/relationships/notesMaster" Target="../notesMasters/notesMaster1.xml"/><Relationship Id="rId6" Type="http://schemas.openxmlformats.org/officeDocument/2006/relationships/hyperlink" Target="http://fr.wikipedia.org/wiki/Gouvernement_Laurent_Fabius" TargetMode="External"/><Relationship Id="rId11" Type="http://schemas.openxmlformats.org/officeDocument/2006/relationships/hyperlink" Target="http://fr.wikipedia.org/wiki/Droit" TargetMode="External"/><Relationship Id="rId5" Type="http://schemas.openxmlformats.org/officeDocument/2006/relationships/hyperlink" Target="http://fr.wikipedia.org/wiki/1984" TargetMode="External"/><Relationship Id="rId15" Type="http://schemas.openxmlformats.org/officeDocument/2006/relationships/hyperlink" Target="http://fr.wikipedia.org/wiki/Contrat_de_travail" TargetMode="External"/><Relationship Id="rId10" Type="http://schemas.openxmlformats.org/officeDocument/2006/relationships/hyperlink" Target="http://fr.wikipedia.org/wiki/Contrat_Emploi_Solidarit%C3%A9" TargetMode="External"/><Relationship Id="rId19" Type="http://schemas.openxmlformats.org/officeDocument/2006/relationships/hyperlink" Target="http://fr.wikipedia.org/wiki/1er_mai" TargetMode="External"/><Relationship Id="rId4" Type="http://schemas.openxmlformats.org/officeDocument/2006/relationships/hyperlink" Target="http://fr.wikipedia.org/wiki/France" TargetMode="External"/><Relationship Id="rId9" Type="http://schemas.openxmlformats.org/officeDocument/2006/relationships/hyperlink" Target="http://fr.wikipedia.org/wiki/1990" TargetMode="External"/><Relationship Id="rId14" Type="http://schemas.openxmlformats.org/officeDocument/2006/relationships/hyperlink" Target="http://fr.wikipedia.org/wiki/Association_loi_de_1901"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F4D85D6-DD96-474B-BD48-AA6E2E970D7A}"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r>
              <a:rPr lang="fr-FR" sz="1200" b="0" i="0" kern="1200" dirty="0" smtClean="0">
                <a:solidFill>
                  <a:schemeClr val="tx1"/>
                </a:solidFill>
                <a:latin typeface="+mn-lt"/>
                <a:ea typeface="+mn-ea"/>
                <a:cs typeface="+mn-cs"/>
              </a:rPr>
              <a:t>Les </a:t>
            </a:r>
            <a:r>
              <a:rPr lang="fr-FR" sz="1200" b="1" i="0" kern="1200" dirty="0" smtClean="0">
                <a:solidFill>
                  <a:schemeClr val="tx1"/>
                </a:solidFill>
                <a:latin typeface="+mn-lt"/>
                <a:ea typeface="+mn-ea"/>
                <a:cs typeface="+mn-cs"/>
              </a:rPr>
              <a:t>travaux d'utilité collective</a:t>
            </a:r>
            <a:r>
              <a:rPr lang="fr-FR" sz="1200" b="0" i="0" kern="1200" dirty="0" smtClean="0">
                <a:solidFill>
                  <a:schemeClr val="tx1"/>
                </a:solidFill>
                <a:latin typeface="+mn-lt"/>
                <a:ea typeface="+mn-ea"/>
                <a:cs typeface="+mn-cs"/>
              </a:rPr>
              <a:t> (</a:t>
            </a:r>
            <a:r>
              <a:rPr lang="fr-FR" sz="1200" b="1" i="0" kern="1200" dirty="0" smtClean="0">
                <a:solidFill>
                  <a:schemeClr val="tx1"/>
                </a:solidFill>
                <a:latin typeface="+mn-lt"/>
                <a:ea typeface="+mn-ea"/>
                <a:cs typeface="+mn-cs"/>
              </a:rPr>
              <a:t>TUC</a:t>
            </a:r>
            <a:r>
              <a:rPr lang="fr-FR" sz="1200" b="0" i="0" kern="1200" dirty="0" smtClean="0">
                <a:solidFill>
                  <a:schemeClr val="tx1"/>
                </a:solidFill>
                <a:latin typeface="+mn-lt"/>
                <a:ea typeface="+mn-ea"/>
                <a:cs typeface="+mn-cs"/>
              </a:rPr>
              <a:t>) étaient un </a:t>
            </a:r>
            <a:r>
              <a:rPr lang="fr-FR" sz="1200" b="0" i="0" u="none" strike="noStrike" kern="1200" dirty="0" smtClean="0">
                <a:solidFill>
                  <a:schemeClr val="tx1"/>
                </a:solidFill>
                <a:latin typeface="+mn-lt"/>
                <a:ea typeface="+mn-ea"/>
                <a:cs typeface="+mn-cs"/>
                <a:hlinkClick r:id="rId3" tooltip="Contrat aidé"/>
              </a:rPr>
              <a:t>contrat aidé</a:t>
            </a:r>
            <a:r>
              <a:rPr lang="fr-FR" sz="1200" b="0" i="0" kern="1200" dirty="0" smtClean="0">
                <a:solidFill>
                  <a:schemeClr val="tx1"/>
                </a:solidFill>
                <a:latin typeface="+mn-lt"/>
                <a:ea typeface="+mn-ea"/>
                <a:cs typeface="+mn-cs"/>
              </a:rPr>
              <a:t> créé en </a:t>
            </a:r>
            <a:r>
              <a:rPr lang="fr-FR" sz="1200" b="0" i="0" u="none" strike="noStrike" kern="1200" dirty="0" smtClean="0">
                <a:solidFill>
                  <a:schemeClr val="tx1"/>
                </a:solidFill>
                <a:latin typeface="+mn-lt"/>
                <a:ea typeface="+mn-ea"/>
                <a:cs typeface="+mn-cs"/>
                <a:hlinkClick r:id="rId4" tooltip="France"/>
              </a:rPr>
              <a:t>France</a:t>
            </a:r>
            <a:r>
              <a:rPr lang="fr-FR" sz="1200" b="0" i="0" kern="1200" dirty="0" smtClean="0">
                <a:solidFill>
                  <a:schemeClr val="tx1"/>
                </a:solidFill>
                <a:latin typeface="+mn-lt"/>
                <a:ea typeface="+mn-ea"/>
                <a:cs typeface="+mn-cs"/>
              </a:rPr>
              <a:t> en </a:t>
            </a:r>
            <a:r>
              <a:rPr lang="fr-FR" sz="1200" b="0" i="0" u="none" strike="noStrike" kern="1200" dirty="0" smtClean="0">
                <a:solidFill>
                  <a:schemeClr val="tx1"/>
                </a:solidFill>
                <a:latin typeface="+mn-lt"/>
                <a:ea typeface="+mn-ea"/>
                <a:cs typeface="+mn-cs"/>
                <a:hlinkClick r:id="rId5" tooltip="1984"/>
              </a:rPr>
              <a:t>1984</a:t>
            </a:r>
            <a:r>
              <a:rPr lang="fr-FR" sz="1200" b="0" i="0" kern="1200" dirty="0" smtClean="0">
                <a:solidFill>
                  <a:schemeClr val="tx1"/>
                </a:solidFill>
                <a:latin typeface="+mn-lt"/>
                <a:ea typeface="+mn-ea"/>
                <a:cs typeface="+mn-cs"/>
              </a:rPr>
              <a:t> sous le </a:t>
            </a:r>
            <a:r>
              <a:rPr lang="fr-FR" sz="1200" b="0" i="0" u="none" strike="noStrike" kern="1200" dirty="0" smtClean="0">
                <a:solidFill>
                  <a:schemeClr val="tx1"/>
                </a:solidFill>
                <a:latin typeface="+mn-lt"/>
                <a:ea typeface="+mn-ea"/>
                <a:cs typeface="+mn-cs"/>
                <a:hlinkClick r:id="rId6" tooltip="Gouvernement Laurent Fabius"/>
              </a:rPr>
              <a:t>gouvernement de Laurent Fabius</a:t>
            </a:r>
            <a:r>
              <a:rPr lang="fr-FR" sz="1200" b="0" i="0" u="none" strike="noStrike" kern="1200" baseline="30000" dirty="0" smtClean="0">
                <a:solidFill>
                  <a:schemeClr val="tx1"/>
                </a:solidFill>
                <a:latin typeface="+mn-lt"/>
                <a:ea typeface="+mn-ea"/>
                <a:cs typeface="+mn-cs"/>
                <a:hlinkClick r:id="rId7"/>
              </a:rPr>
              <a:t>1</a:t>
            </a:r>
            <a:r>
              <a:rPr lang="fr-FR" sz="1200" b="0" i="0" kern="1200" dirty="0" smtClean="0">
                <a:solidFill>
                  <a:schemeClr val="tx1"/>
                </a:solidFill>
                <a:latin typeface="+mn-lt"/>
                <a:ea typeface="+mn-ea"/>
                <a:cs typeface="+mn-cs"/>
              </a:rPr>
              <a:t>, et </a:t>
            </a:r>
            <a:r>
              <a:rPr lang="fr-FR" sz="1200" b="0" i="0" u="none" strike="noStrike" kern="1200" dirty="0" smtClean="0">
                <a:solidFill>
                  <a:schemeClr val="tx1"/>
                </a:solidFill>
                <a:latin typeface="+mn-lt"/>
                <a:ea typeface="+mn-ea"/>
                <a:cs typeface="+mn-cs"/>
                <a:hlinkClick r:id="rId8" tooltip="Abrogation"/>
              </a:rPr>
              <a:t>abrogé</a:t>
            </a:r>
            <a:r>
              <a:rPr lang="fr-FR" sz="1200" b="0" i="0" kern="1200" dirty="0" smtClean="0">
                <a:solidFill>
                  <a:schemeClr val="tx1"/>
                </a:solidFill>
                <a:latin typeface="+mn-lt"/>
                <a:ea typeface="+mn-ea"/>
                <a:cs typeface="+mn-cs"/>
              </a:rPr>
              <a:t> en </a:t>
            </a:r>
            <a:r>
              <a:rPr lang="fr-FR" sz="1200" b="0" i="0" u="none" strike="noStrike" kern="1200" dirty="0" smtClean="0">
                <a:solidFill>
                  <a:schemeClr val="tx1"/>
                </a:solidFill>
                <a:latin typeface="+mn-lt"/>
                <a:ea typeface="+mn-ea"/>
                <a:cs typeface="+mn-cs"/>
                <a:hlinkClick r:id="rId9" tooltip="1990"/>
              </a:rPr>
              <a:t>1990</a:t>
            </a:r>
            <a:r>
              <a:rPr lang="fr-FR" sz="1200" b="0" i="0" kern="1200" dirty="0" smtClean="0">
                <a:solidFill>
                  <a:schemeClr val="tx1"/>
                </a:solidFill>
                <a:latin typeface="+mn-lt"/>
                <a:ea typeface="+mn-ea"/>
                <a:cs typeface="+mn-cs"/>
              </a:rPr>
              <a:t> lors de l'introduction du </a:t>
            </a:r>
            <a:r>
              <a:rPr lang="fr-FR" sz="1200" b="0" i="0" u="none" strike="noStrike" kern="1200" dirty="0" smtClean="0">
                <a:solidFill>
                  <a:schemeClr val="tx1"/>
                </a:solidFill>
                <a:latin typeface="+mn-lt"/>
                <a:ea typeface="+mn-ea"/>
                <a:cs typeface="+mn-cs"/>
                <a:hlinkClick r:id="rId10" tooltip="Contrat Emploi Solidarité"/>
              </a:rPr>
              <a:t>Contrat Emploi Solidarité</a:t>
            </a:r>
            <a:r>
              <a:rPr lang="fr-FR" sz="1200" b="0" i="0" u="none" strike="noStrike" kern="1200" baseline="30000" dirty="0" smtClean="0">
                <a:solidFill>
                  <a:schemeClr val="tx1"/>
                </a:solidFill>
                <a:latin typeface="+mn-lt"/>
                <a:ea typeface="+mn-ea"/>
                <a:cs typeface="+mn-cs"/>
                <a:hlinkClick r:id="rId7"/>
              </a:rPr>
              <a:t>2</a:t>
            </a:r>
            <a:r>
              <a:rPr lang="fr-FR" sz="1200" b="0" i="0" kern="1200" dirty="0" smtClean="0">
                <a:solidFill>
                  <a:schemeClr val="tx1"/>
                </a:solidFill>
                <a:latin typeface="+mn-lt"/>
                <a:ea typeface="+mn-ea"/>
                <a:cs typeface="+mn-cs"/>
              </a:rPr>
              <a:t>.</a:t>
            </a:r>
          </a:p>
          <a:p>
            <a:r>
              <a:rPr lang="fr-FR" sz="1200" b="0" i="0" kern="1200" dirty="0" smtClean="0">
                <a:solidFill>
                  <a:schemeClr val="tx1"/>
                </a:solidFill>
                <a:latin typeface="+mn-lt"/>
                <a:ea typeface="+mn-ea"/>
                <a:cs typeface="+mn-cs"/>
              </a:rPr>
              <a:t>Créé en </a:t>
            </a:r>
            <a:r>
              <a:rPr lang="fr-FR" sz="1200" b="0" i="0" u="none" strike="noStrike" kern="1200" dirty="0" smtClean="0">
                <a:solidFill>
                  <a:schemeClr val="tx1"/>
                </a:solidFill>
                <a:latin typeface="+mn-lt"/>
                <a:ea typeface="+mn-ea"/>
                <a:cs typeface="+mn-cs"/>
                <a:hlinkClick r:id="rId9" tooltip="1990"/>
              </a:rPr>
              <a:t>1990</a:t>
            </a:r>
            <a:r>
              <a:rPr lang="fr-FR" sz="1200" b="0" i="0" kern="1200" dirty="0" smtClean="0">
                <a:solidFill>
                  <a:schemeClr val="tx1"/>
                </a:solidFill>
                <a:latin typeface="+mn-lt"/>
                <a:ea typeface="+mn-ea"/>
                <a:cs typeface="+mn-cs"/>
              </a:rPr>
              <a:t>, le </a:t>
            </a:r>
            <a:r>
              <a:rPr lang="fr-FR" sz="1200" b="1" i="0" kern="1200" dirty="0" smtClean="0">
                <a:solidFill>
                  <a:schemeClr val="tx1"/>
                </a:solidFill>
                <a:latin typeface="+mn-lt"/>
                <a:ea typeface="+mn-ea"/>
                <a:cs typeface="+mn-cs"/>
              </a:rPr>
              <a:t>contrat emploi solidarité</a:t>
            </a:r>
            <a:r>
              <a:rPr lang="fr-FR" sz="1200" b="0" i="0" kern="1200" dirty="0" smtClean="0">
                <a:solidFill>
                  <a:schemeClr val="tx1"/>
                </a:solidFill>
                <a:latin typeface="+mn-lt"/>
                <a:ea typeface="+mn-ea"/>
                <a:cs typeface="+mn-cs"/>
              </a:rPr>
              <a:t> (CES) est un contrat de travail relevant du </a:t>
            </a:r>
            <a:r>
              <a:rPr lang="fr-FR" sz="1200" b="0" i="0" u="none" strike="noStrike" kern="1200" dirty="0" smtClean="0">
                <a:solidFill>
                  <a:schemeClr val="tx1"/>
                </a:solidFill>
                <a:latin typeface="+mn-lt"/>
                <a:ea typeface="+mn-ea"/>
                <a:cs typeface="+mn-cs"/>
                <a:hlinkClick r:id="rId11" tooltip="Droit"/>
              </a:rPr>
              <a:t>droit</a:t>
            </a:r>
            <a:r>
              <a:rPr lang="fr-FR" sz="1200" b="0" i="0" kern="1200" dirty="0" smtClean="0">
                <a:solidFill>
                  <a:schemeClr val="tx1"/>
                </a:solidFill>
                <a:latin typeface="+mn-lt"/>
                <a:ea typeface="+mn-ea"/>
                <a:cs typeface="+mn-cs"/>
              </a:rPr>
              <a:t> français. Il fait partie des </a:t>
            </a:r>
            <a:r>
              <a:rPr lang="fr-FR" sz="1200" b="0" i="0" u="none" strike="noStrike" kern="1200" dirty="0" smtClean="0">
                <a:solidFill>
                  <a:schemeClr val="tx1"/>
                </a:solidFill>
                <a:latin typeface="+mn-lt"/>
                <a:ea typeface="+mn-ea"/>
                <a:cs typeface="+mn-cs"/>
                <a:hlinkClick r:id="rId12" tooltip="Contrats aidés"/>
              </a:rPr>
              <a:t>contrats aidés</a:t>
            </a:r>
            <a:r>
              <a:rPr lang="fr-FR" sz="1200" b="0" i="0" kern="1200" dirty="0" smtClean="0">
                <a:solidFill>
                  <a:schemeClr val="tx1"/>
                </a:solidFill>
                <a:latin typeface="+mn-lt"/>
                <a:ea typeface="+mn-ea"/>
                <a:cs typeface="+mn-cs"/>
              </a:rPr>
              <a:t>.</a:t>
            </a:r>
          </a:p>
          <a:p>
            <a:r>
              <a:rPr lang="fr-FR" sz="1200" b="0" i="0" kern="1200" dirty="0" smtClean="0">
                <a:solidFill>
                  <a:schemeClr val="tx1"/>
                </a:solidFill>
                <a:latin typeface="+mn-lt"/>
                <a:ea typeface="+mn-ea"/>
                <a:cs typeface="+mn-cs"/>
              </a:rPr>
              <a:t>Il a été mis en place par Michel Rocard, alors Premier ministre, pour favoriser l'insertion professionnelle des personnes sans emploi, pour travailler dans des </a:t>
            </a:r>
            <a:r>
              <a:rPr lang="fr-FR" sz="1200" b="0" i="0" u="none" strike="noStrike" kern="1200" dirty="0" smtClean="0">
                <a:solidFill>
                  <a:schemeClr val="tx1"/>
                </a:solidFill>
                <a:latin typeface="+mn-lt"/>
                <a:ea typeface="+mn-ea"/>
                <a:cs typeface="+mn-cs"/>
                <a:hlinkClick r:id="rId13" tooltip="Collectivité"/>
              </a:rPr>
              <a:t>collectivités</a:t>
            </a:r>
            <a:r>
              <a:rPr lang="fr-FR" sz="1200" b="0" i="0" kern="1200" dirty="0" smtClean="0">
                <a:solidFill>
                  <a:schemeClr val="tx1"/>
                </a:solidFill>
                <a:latin typeface="+mn-lt"/>
                <a:ea typeface="+mn-ea"/>
                <a:cs typeface="+mn-cs"/>
              </a:rPr>
              <a:t> territoriales, les établissements publics et les </a:t>
            </a:r>
            <a:r>
              <a:rPr lang="fr-FR" sz="1200" b="0" i="0" u="none" strike="noStrike" kern="1200" dirty="0" smtClean="0">
                <a:solidFill>
                  <a:schemeClr val="tx1"/>
                </a:solidFill>
                <a:latin typeface="+mn-lt"/>
                <a:ea typeface="+mn-ea"/>
                <a:cs typeface="+mn-cs"/>
                <a:hlinkClick r:id="rId14" tooltip="Association loi de 1901"/>
              </a:rPr>
              <a:t>associations</a:t>
            </a:r>
            <a:r>
              <a:rPr lang="fr-FR" sz="1200" b="0" i="0" kern="1200" dirty="0" smtClean="0">
                <a:solidFill>
                  <a:schemeClr val="tx1"/>
                </a:solidFill>
                <a:latin typeface="+mn-lt"/>
                <a:ea typeface="+mn-ea"/>
                <a:cs typeface="+mn-cs"/>
              </a:rPr>
              <a:t>.</a:t>
            </a:r>
          </a:p>
          <a:p>
            <a:r>
              <a:rPr lang="fr-FR" sz="1200" b="0" i="0" kern="1200" dirty="0" smtClean="0">
                <a:solidFill>
                  <a:schemeClr val="tx1"/>
                </a:solidFill>
                <a:latin typeface="+mn-lt"/>
                <a:ea typeface="+mn-ea"/>
                <a:cs typeface="+mn-cs"/>
              </a:rPr>
              <a:t>L'Etat accorde une aide de 65 000 F par an aux associations créant un </a:t>
            </a:r>
            <a:r>
              <a:rPr lang="fr-FR" sz="1200" b="1" i="0" kern="1200" dirty="0" smtClean="0">
                <a:solidFill>
                  <a:schemeClr val="tx1"/>
                </a:solidFill>
                <a:latin typeface="+mn-lt"/>
                <a:ea typeface="+mn-ea"/>
                <a:cs typeface="+mn-cs"/>
              </a:rPr>
              <a:t>emploi local d'insertion (ELI) </a:t>
            </a:r>
            <a:r>
              <a:rPr lang="fr-FR" sz="1200" b="0" i="0" kern="1200" dirty="0" smtClean="0">
                <a:solidFill>
                  <a:schemeClr val="tx1"/>
                </a:solidFill>
                <a:latin typeface="+mn-lt"/>
                <a:ea typeface="+mn-ea"/>
                <a:cs typeface="+mn-cs"/>
              </a:rPr>
              <a:t>afin de développer l'offre locale d'insertion dans le cadre du RMI ou de la loi sur le logement des personnes défavorisées. Les postes créés devront être des emplois d'agents de développement " de bon niveau ". 500 ELI seront créés en 1993.</a:t>
            </a:r>
          </a:p>
          <a:p>
            <a:r>
              <a:rPr lang="fr-FR" sz="1200" b="1" i="0" kern="1200" dirty="0" smtClean="0">
                <a:solidFill>
                  <a:schemeClr val="tx1"/>
                </a:solidFill>
                <a:latin typeface="+mn-lt"/>
                <a:ea typeface="+mn-ea"/>
                <a:cs typeface="+mn-cs"/>
              </a:rPr>
              <a:t>Nouveaux services-emplois jeunes</a:t>
            </a:r>
            <a:r>
              <a:rPr lang="fr-FR" sz="1200" b="0" i="0" kern="1200" dirty="0" smtClean="0">
                <a:solidFill>
                  <a:schemeClr val="tx1"/>
                </a:solidFill>
                <a:latin typeface="+mn-lt"/>
                <a:ea typeface="+mn-ea"/>
                <a:cs typeface="+mn-cs"/>
              </a:rPr>
              <a:t> ou plus communément </a:t>
            </a:r>
            <a:r>
              <a:rPr lang="fr-FR" sz="1200" b="1" i="0" kern="1200" dirty="0" smtClean="0">
                <a:solidFill>
                  <a:schemeClr val="tx1"/>
                </a:solidFill>
                <a:latin typeface="+mn-lt"/>
                <a:ea typeface="+mn-ea"/>
                <a:cs typeface="+mn-cs"/>
              </a:rPr>
              <a:t>Emplois-jeunes</a:t>
            </a:r>
            <a:r>
              <a:rPr lang="fr-FR" sz="1200" b="0" i="0" kern="1200" dirty="0" smtClean="0">
                <a:solidFill>
                  <a:schemeClr val="tx1"/>
                </a:solidFill>
                <a:latin typeface="+mn-lt"/>
                <a:ea typeface="+mn-ea"/>
                <a:cs typeface="+mn-cs"/>
              </a:rPr>
              <a:t> est le nom donné à un type de </a:t>
            </a:r>
            <a:r>
              <a:rPr lang="fr-FR" sz="1200" b="0" i="0" u="none" strike="noStrike" kern="1200" dirty="0" smtClean="0">
                <a:solidFill>
                  <a:schemeClr val="tx1"/>
                </a:solidFill>
                <a:latin typeface="+mn-lt"/>
                <a:ea typeface="+mn-ea"/>
                <a:cs typeface="+mn-cs"/>
                <a:hlinkClick r:id="rId15" tooltip="Contrat de travail"/>
              </a:rPr>
              <a:t>contrat de travail</a:t>
            </a:r>
            <a:r>
              <a:rPr lang="fr-FR" sz="1200" b="0" i="0" kern="1200" dirty="0" smtClean="0">
                <a:solidFill>
                  <a:schemeClr val="tx1"/>
                </a:solidFill>
                <a:latin typeface="+mn-lt"/>
                <a:ea typeface="+mn-ea"/>
                <a:cs typeface="+mn-cs"/>
              </a:rPr>
              <a:t> de </a:t>
            </a:r>
            <a:r>
              <a:rPr lang="fr-FR" sz="1200" b="0" i="0" u="none" strike="noStrike" kern="1200" dirty="0" smtClean="0">
                <a:solidFill>
                  <a:schemeClr val="tx1"/>
                </a:solidFill>
                <a:latin typeface="+mn-lt"/>
                <a:ea typeface="+mn-ea"/>
                <a:cs typeface="+mn-cs"/>
                <a:hlinkClick r:id="rId16" tooltip="Droit privé"/>
              </a:rPr>
              <a:t>droit privé</a:t>
            </a:r>
            <a:r>
              <a:rPr lang="fr-FR" sz="1200" b="0" i="0" kern="1200" dirty="0" smtClean="0">
                <a:solidFill>
                  <a:schemeClr val="tx1"/>
                </a:solidFill>
                <a:latin typeface="+mn-lt"/>
                <a:ea typeface="+mn-ea"/>
                <a:cs typeface="+mn-cs"/>
              </a:rPr>
              <a:t> </a:t>
            </a:r>
            <a:r>
              <a:rPr lang="fr-FR" sz="1200" b="0" i="0" u="none" strike="noStrike" kern="1200" dirty="0" smtClean="0">
                <a:solidFill>
                  <a:schemeClr val="tx1"/>
                </a:solidFill>
                <a:latin typeface="+mn-lt"/>
                <a:ea typeface="+mn-ea"/>
                <a:cs typeface="+mn-cs"/>
                <a:hlinkClick r:id="rId17" tooltip="Français"/>
              </a:rPr>
              <a:t>français</a:t>
            </a:r>
            <a:r>
              <a:rPr lang="fr-FR" sz="1200" b="0" i="0" kern="1200" dirty="0" smtClean="0">
                <a:solidFill>
                  <a:schemeClr val="tx1"/>
                </a:solidFill>
                <a:latin typeface="+mn-lt"/>
                <a:ea typeface="+mn-ea"/>
                <a:cs typeface="+mn-cs"/>
              </a:rPr>
              <a:t>. Il a été créé en 1997 par le </a:t>
            </a:r>
            <a:r>
              <a:rPr lang="fr-FR" sz="1200" b="0" i="0" u="none" strike="noStrike" kern="1200" dirty="0" smtClean="0">
                <a:solidFill>
                  <a:schemeClr val="tx1"/>
                </a:solidFill>
                <a:latin typeface="+mn-lt"/>
                <a:ea typeface="+mn-ea"/>
                <a:cs typeface="+mn-cs"/>
                <a:hlinkClick r:id="rId18" tooltip="Gouvernement Jospin"/>
              </a:rPr>
              <a:t>gouvernement Jospin</a:t>
            </a:r>
            <a:r>
              <a:rPr lang="fr-FR" sz="1200" b="0" i="0" kern="1200" dirty="0" smtClean="0">
                <a:solidFill>
                  <a:schemeClr val="tx1"/>
                </a:solidFill>
                <a:latin typeface="+mn-lt"/>
                <a:ea typeface="+mn-ea"/>
                <a:cs typeface="+mn-cs"/>
              </a:rPr>
              <a:t>. les emplois-jeunes font partie </a:t>
            </a:r>
            <a:r>
              <a:rPr lang="fr-FR" sz="1200" b="0" i="0" kern="1200" dirty="0" err="1" smtClean="0">
                <a:solidFill>
                  <a:schemeClr val="tx1"/>
                </a:solidFill>
                <a:latin typeface="+mn-lt"/>
                <a:ea typeface="+mn-ea"/>
                <a:cs typeface="+mn-cs"/>
              </a:rPr>
              <a:t>des</a:t>
            </a:r>
            <a:r>
              <a:rPr lang="fr-FR" sz="1200" b="0" i="0" u="none" strike="noStrike" kern="1200" dirty="0" err="1" smtClean="0">
                <a:solidFill>
                  <a:schemeClr val="tx1"/>
                </a:solidFill>
                <a:latin typeface="+mn-lt"/>
                <a:ea typeface="+mn-ea"/>
                <a:cs typeface="+mn-cs"/>
                <a:hlinkClick r:id="rId12" tooltip="Contrats aidés"/>
              </a:rPr>
              <a:t>contrats</a:t>
            </a:r>
            <a:r>
              <a:rPr lang="fr-FR" sz="1200" b="0" i="0" u="none" strike="noStrike" kern="1200" dirty="0" smtClean="0">
                <a:solidFill>
                  <a:schemeClr val="tx1"/>
                </a:solidFill>
                <a:latin typeface="+mn-lt"/>
                <a:ea typeface="+mn-ea"/>
                <a:cs typeface="+mn-cs"/>
                <a:hlinkClick r:id="rId12" tooltip="Contrats aidés"/>
              </a:rPr>
              <a:t> aidés</a:t>
            </a:r>
            <a:r>
              <a:rPr lang="fr-FR" sz="1200" b="0" i="0" kern="1200" dirty="0" smtClean="0">
                <a:solidFill>
                  <a:schemeClr val="tx1"/>
                </a:solidFill>
                <a:latin typeface="+mn-lt"/>
                <a:ea typeface="+mn-ea"/>
                <a:cs typeface="+mn-cs"/>
              </a:rPr>
              <a:t>.</a:t>
            </a:r>
          </a:p>
          <a:p>
            <a:r>
              <a:rPr lang="fr-FR" sz="1200" b="0" i="0" kern="1200" dirty="0" smtClean="0">
                <a:solidFill>
                  <a:schemeClr val="tx1"/>
                </a:solidFill>
                <a:latin typeface="+mn-lt"/>
                <a:ea typeface="+mn-ea"/>
                <a:cs typeface="+mn-cs"/>
              </a:rPr>
              <a:t>Les CES ont été arrêtés depuis le </a:t>
            </a:r>
            <a:r>
              <a:rPr lang="fr-FR" sz="1200" b="0" i="0" u="none" strike="noStrike" kern="1200" dirty="0" smtClean="0">
                <a:solidFill>
                  <a:schemeClr val="tx1"/>
                </a:solidFill>
                <a:latin typeface="+mn-lt"/>
                <a:ea typeface="+mn-ea"/>
                <a:cs typeface="+mn-cs"/>
                <a:hlinkClick r:id="rId19" tooltip="1er mai"/>
              </a:rPr>
              <a:t>1</a:t>
            </a:r>
            <a:r>
              <a:rPr lang="fr-FR" sz="1200" b="0" i="0" u="none" strike="noStrike" kern="1200" baseline="30000" dirty="0" smtClean="0">
                <a:solidFill>
                  <a:schemeClr val="tx1"/>
                </a:solidFill>
                <a:latin typeface="+mn-lt"/>
                <a:ea typeface="+mn-ea"/>
                <a:cs typeface="+mn-cs"/>
                <a:hlinkClick r:id="rId19" tooltip="1er mai"/>
              </a:rPr>
              <a:t>er</a:t>
            </a:r>
            <a:r>
              <a:rPr lang="fr-FR" sz="1200" b="0" i="0" u="none" strike="noStrike" kern="1200" dirty="0" smtClean="0">
                <a:solidFill>
                  <a:schemeClr val="tx1"/>
                </a:solidFill>
                <a:latin typeface="+mn-lt"/>
                <a:ea typeface="+mn-ea"/>
                <a:cs typeface="+mn-cs"/>
                <a:hlinkClick r:id="rId19" tooltip="1er mai"/>
              </a:rPr>
              <a:t> mai</a:t>
            </a:r>
            <a:r>
              <a:rPr lang="fr-FR" sz="1200" b="0" i="0" kern="1200" dirty="0" smtClean="0">
                <a:solidFill>
                  <a:schemeClr val="tx1"/>
                </a:solidFill>
                <a:latin typeface="+mn-lt"/>
                <a:ea typeface="+mn-ea"/>
                <a:cs typeface="+mn-cs"/>
              </a:rPr>
              <a:t> </a:t>
            </a:r>
            <a:r>
              <a:rPr lang="fr-FR" sz="1200" b="0" i="0" u="none" strike="noStrike" kern="1200" dirty="0" smtClean="0">
                <a:solidFill>
                  <a:schemeClr val="tx1"/>
                </a:solidFill>
                <a:latin typeface="+mn-lt"/>
                <a:ea typeface="+mn-ea"/>
                <a:cs typeface="+mn-cs"/>
                <a:hlinkClick r:id="rId20" tooltip="2005"/>
              </a:rPr>
              <a:t>2005</a:t>
            </a:r>
            <a:r>
              <a:rPr lang="fr-FR" sz="1200" b="0" i="0" kern="1200" dirty="0" smtClean="0">
                <a:solidFill>
                  <a:schemeClr val="tx1"/>
                </a:solidFill>
                <a:latin typeface="+mn-lt"/>
                <a:ea typeface="+mn-ea"/>
                <a:cs typeface="+mn-cs"/>
              </a:rPr>
              <a:t>, et sont remplacés par les </a:t>
            </a:r>
            <a:r>
              <a:rPr lang="fr-FR" sz="1200" b="0" i="0" u="none" strike="noStrike" kern="1200" dirty="0" smtClean="0">
                <a:solidFill>
                  <a:schemeClr val="tx1"/>
                </a:solidFill>
                <a:latin typeface="+mn-lt"/>
                <a:ea typeface="+mn-ea"/>
                <a:cs typeface="+mn-cs"/>
                <a:hlinkClick r:id="rId21" tooltip="Contrat d'accompagnement dans l'emploi"/>
              </a:rPr>
              <a:t>contrats d'accompagnement dans l'emploi</a:t>
            </a:r>
            <a:r>
              <a:rPr lang="fr-FR" sz="1200" b="0" i="0" kern="1200" dirty="0" smtClean="0">
                <a:solidFill>
                  <a:schemeClr val="tx1"/>
                </a:solidFill>
                <a:latin typeface="+mn-lt"/>
                <a:ea typeface="+mn-ea"/>
                <a:cs typeface="+mn-cs"/>
              </a:rPr>
              <a:t> (CAE) qui ont les mêmes caractéristiques, mais mettent plus en jeu le fait que le contrat doit être transitoire vers un contrat de travail non-aidé.</a:t>
            </a:r>
          </a:p>
          <a:p>
            <a:r>
              <a:rPr lang="fr-FR" sz="1200" b="0" i="0" kern="1200" dirty="0" smtClean="0">
                <a:solidFill>
                  <a:schemeClr val="tx1"/>
                </a:solidFill>
                <a:latin typeface="+mn-lt"/>
                <a:ea typeface="+mn-ea"/>
                <a:cs typeface="+mn-cs"/>
              </a:rPr>
              <a:t>Depuis le 1er janvier 2010 est entré en vigueur, en métropole, le nouveau </a:t>
            </a:r>
            <a:r>
              <a:rPr lang="fr-FR" sz="1200" b="1" i="0" kern="1200" dirty="0" smtClean="0">
                <a:solidFill>
                  <a:schemeClr val="tx1"/>
                </a:solidFill>
                <a:latin typeface="+mn-lt"/>
                <a:ea typeface="+mn-ea"/>
                <a:cs typeface="+mn-cs"/>
              </a:rPr>
              <a:t>« contrat unique d’insertion » (CUI) </a:t>
            </a:r>
            <a:r>
              <a:rPr lang="fr-FR" sz="1200" b="0" i="0" kern="1200" dirty="0" smtClean="0">
                <a:solidFill>
                  <a:schemeClr val="tx1"/>
                </a:solidFill>
                <a:latin typeface="+mn-lt"/>
                <a:ea typeface="+mn-ea"/>
                <a:cs typeface="+mn-cs"/>
              </a:rPr>
              <a:t>créé par la loi n° 2008-1249 du 1er décembre 2008. Ce contrat prend la forme, dans un cadre rénové, du contrat initiative emploi (CUI-CIE) dans le secteur marchand et du contrat d’accompagnement dans l’emploi (CUI-CAE), dans le secteur non marchand. Il a pour objet de faciliter l’insertion professionnelle des personnes sans emploi rencontrant des difficultés sociales et professionnelles d’accès à l’emploi. Il donne lieu à une convention conclue entre l’employeur, le salarié et, selon le cas, Pôle emploi agissant pour le compte de l’État, ou le président du Conseil général. Dans un souci de simplification, le CUI est soumis à un certain nombre de dispositions qui s’appliquent quelle que soit la forme, CUI-CIE ou CUI-CAE, sous laquelle il sera décliné.</a:t>
            </a:r>
          </a:p>
          <a:p>
            <a:endParaRPr lang="fr-FR" dirty="0"/>
          </a:p>
        </p:txBody>
      </p:sp>
      <p:sp>
        <p:nvSpPr>
          <p:cNvPr id="4" name="Espace réservé du numéro de diapositive 3"/>
          <p:cNvSpPr>
            <a:spLocks noGrp="1"/>
          </p:cNvSpPr>
          <p:nvPr>
            <p:ph type="sldNum" sz="quarter" idx="10"/>
          </p:nvPr>
        </p:nvSpPr>
        <p:spPr/>
        <p:txBody>
          <a:bodyPr/>
          <a:lstStyle/>
          <a:p>
            <a:fld id="{6F4D85D6-DD96-474B-BD48-AA6E2E970D7A}"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6F4D85D6-DD96-474B-BD48-AA6E2E970D7A}" type="slidenum">
              <a:rPr lang="fr-FR" smtClean="0"/>
              <a:pPr/>
              <a:t>5</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sz="1200" kern="1200" dirty="0" smtClean="0">
              <a:solidFill>
                <a:schemeClr val="tx1"/>
              </a:solidFill>
              <a:latin typeface="+mn-lt"/>
              <a:ea typeface="+mn-ea"/>
              <a:cs typeface="+mn-cs"/>
            </a:endParaRPr>
          </a:p>
          <a:p>
            <a:endParaRPr lang="fr-FR" dirty="0"/>
          </a:p>
        </p:txBody>
      </p:sp>
      <p:sp>
        <p:nvSpPr>
          <p:cNvPr id="4" name="Espace réservé du numéro de diapositive 3"/>
          <p:cNvSpPr>
            <a:spLocks noGrp="1"/>
          </p:cNvSpPr>
          <p:nvPr>
            <p:ph type="sldNum" sz="quarter" idx="10"/>
          </p:nvPr>
        </p:nvSpPr>
        <p:spPr/>
        <p:txBody>
          <a:bodyPr/>
          <a:lstStyle/>
          <a:p>
            <a:fld id="{6F4D85D6-DD96-474B-BD48-AA6E2E970D7A}" type="slidenum">
              <a:rPr lang="fr-FR" smtClean="0"/>
              <a:pPr/>
              <a:t>6</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r>
              <a:rPr lang="fr-FR" smtClean="0"/>
              <a:t>‹N°›</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F9CA39-FA4F-4395-AA28-342FFF58C584}"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‹N°›</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CED60E-7108-4197-B1DF-90F388FA6DCE}"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‹N°›</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CED60E-7108-4197-B1DF-90F388FA6DCE}"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‹N°›</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CED60E-7108-4197-B1DF-90F388FA6DCE}" type="slidenum">
              <a:rPr lang="fr-FR" smtClean="0"/>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‹N°›</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CED60E-7108-4197-B1DF-90F388FA6DCE}" type="slidenum">
              <a:rPr lang="fr-FR" smtClean="0"/>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r>
              <a:rPr lang="fr-FR" smtClean="0"/>
              <a:t>‹N°›</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E41084-AFB3-4881-9EC2-7FEA3B6715C4}" type="slidenum">
              <a:rPr lang="fr-FR" smtClean="0"/>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‹N°›</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E41084-AFB3-4881-9EC2-7FEA3B6715C4}" type="slidenum">
              <a:rPr lang="fr-FR" smtClean="0"/>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‹N°›</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E41084-AFB3-4881-9EC2-7FEA3B6715C4}" type="slidenum">
              <a:rPr lang="fr-FR" smtClean="0"/>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‹N°›</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E41084-AFB3-4881-9EC2-7FEA3B6715C4}" type="slidenum">
              <a:rPr lang="fr-FR" smtClean="0"/>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‹N°›</a:t>
            </a:r>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8E41084-AFB3-4881-9EC2-7FEA3B6715C4}" type="slidenum">
              <a:rPr lang="fr-FR" smtClean="0"/>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r>
              <a:rPr lang="fr-FR" smtClean="0"/>
              <a:t>‹N°›</a:t>
            </a:r>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8E41084-AFB3-4881-9EC2-7FEA3B6715C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‹N°›</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F9CA39-FA4F-4395-AA28-342FFF58C584}" type="slidenum">
              <a:rPr lang="fr-FR" smtClean="0"/>
              <a:pPr/>
              <a:t>‹N°›</a:t>
            </a:fld>
            <a:endParaRPr lang="fr-F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‹N°›</a:t>
            </a:r>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8E41084-AFB3-4881-9EC2-7FEA3B6715C4}" type="slidenum">
              <a:rPr lang="fr-FR" smtClean="0"/>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‹N°›</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E41084-AFB3-4881-9EC2-7FEA3B6715C4}" type="slidenum">
              <a:rPr lang="fr-FR" smtClean="0"/>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r>
              <a:rPr lang="fr-FR" smtClean="0"/>
              <a:t>‹N°›</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8E41084-AFB3-4881-9EC2-7FEA3B6715C4}" type="slidenum">
              <a:rPr lang="fr-FR" smtClean="0"/>
              <a:pPr/>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‹N°›</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E41084-AFB3-4881-9EC2-7FEA3B6715C4}" type="slidenum">
              <a:rPr lang="fr-FR" smtClean="0"/>
              <a:pPr/>
              <a:t>‹N°›</a:t>
            </a:fld>
            <a:endParaRPr lang="fr-F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‹N°›</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8E41084-AFB3-4881-9EC2-7FEA3B6715C4}" type="slidenum">
              <a:rPr lang="fr-FR" smtClean="0"/>
              <a:pPr/>
              <a:t>‹N°›</a:t>
            </a:fld>
            <a:endParaRPr lang="fr-F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r>
              <a:rPr lang="fr-FR" smtClean="0"/>
              <a:t>‹N°›</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1F9CA39-FA4F-4395-AA28-342FFF58C584}" type="slidenum">
              <a:rPr lang="fr-FR" smtClean="0"/>
              <a:pPr/>
              <a:t>‹N°›</a:t>
            </a:fld>
            <a:endParaRPr lang="fr-F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a:xfrm>
            <a:off x="457200" y="6304235"/>
            <a:ext cx="2133600" cy="293117"/>
          </a:xfrm>
        </p:spPr>
        <p:txBody>
          <a:bodyPr/>
          <a:lstStyle>
            <a:lvl1pPr>
              <a:defRPr sz="2000" b="1">
                <a:solidFill>
                  <a:schemeClr val="bg1"/>
                </a:solidFill>
              </a:defRPr>
            </a:lvl1pPr>
          </a:lstStyle>
          <a:p>
            <a:r>
              <a:rPr lang="fr-FR" dirty="0" smtClean="0"/>
              <a:t>‹N°›</a:t>
            </a:r>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1F9CA39-FA4F-4395-AA28-342FFF58C58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r>
              <a:rPr lang="fr-FR" smtClean="0"/>
              <a:t>‹N°›</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CED60E-7108-4197-B1DF-90F388FA6DCE}"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r>
              <a:rPr lang="fr-FR" smtClean="0"/>
              <a:t>‹N°›</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CED60E-7108-4197-B1DF-90F388FA6DCE}"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r>
              <a:rPr lang="fr-FR" smtClean="0"/>
              <a:t>‹N°›</a:t>
            </a:r>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B3CED60E-7108-4197-B1DF-90F388FA6DCE}"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r>
              <a:rPr lang="fr-FR" smtClean="0"/>
              <a:t>‹N°›</a:t>
            </a:r>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B3CED60E-7108-4197-B1DF-90F388FA6DCE}"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r>
              <a:rPr lang="fr-FR" smtClean="0"/>
              <a:t>‹N°›</a:t>
            </a:r>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B3CED60E-7108-4197-B1DF-90F388FA6DCE}"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r>
              <a:rPr lang="fr-FR" smtClean="0"/>
              <a:t>‹N°›</a:t>
            </a:r>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B3CED60E-7108-4197-B1DF-90F388FA6DCE}"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r>
              <a:rPr lang="fr-FR" smtClean="0"/>
              <a:t>‹N°›</a:t>
            </a:r>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B3CED60E-7108-4197-B1DF-90F388FA6DCE}"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3.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6.xml"/><Relationship Id="rId1" Type="http://schemas.openxmlformats.org/officeDocument/2006/relationships/slideLayout" Target="../slideLayouts/slideLayout25.xml"/><Relationship Id="rId5" Type="http://schemas.openxmlformats.org/officeDocument/2006/relationships/image" Target="../media/image4.jpeg"/><Relationship Id="rId4" Type="http://schemas.openxmlformats.org/officeDocument/2006/relationships/image" Target="../media/image3.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‹N°›</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9CA39-FA4F-4395-AA28-342FFF58C584}" type="slidenum">
              <a:rPr lang="fr-FR" smtClean="0"/>
              <a:pPr/>
              <a:t>‹N°›</a:t>
            </a:fld>
            <a:endParaRPr lang="fr-FR"/>
          </a:p>
        </p:txBody>
      </p:sp>
      <p:pic>
        <p:nvPicPr>
          <p:cNvPr id="7" name="Picture 2" descr="C:\Users\GabrielBe\Desktop\pptfond.jpg"/>
          <p:cNvPicPr>
            <a:picLocks noChangeAspect="1" noChangeArrowheads="1"/>
          </p:cNvPicPr>
          <p:nvPr userDrawn="1"/>
        </p:nvPicPr>
        <p:blipFill>
          <a:blip r:embed="rId4" cstate="print"/>
          <a:srcRect/>
          <a:stretch>
            <a:fillRect/>
          </a:stretch>
        </p:blipFill>
        <p:spPr bwMode="auto">
          <a:xfrm>
            <a:off x="0" y="0"/>
            <a:ext cx="9201150" cy="6877050"/>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‹N°›</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CED60E-7108-4197-B1DF-90F388FA6DC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‹N°›</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E41084-AFB3-4881-9EC2-7FEA3B6715C4}" type="slidenum">
              <a:rPr lang="fr-FR" smtClean="0"/>
              <a:pPr/>
              <a:t>‹N°›</a:t>
            </a:fld>
            <a:endParaRPr lang="fr-FR"/>
          </a:p>
        </p:txBody>
      </p:sp>
      <p:pic>
        <p:nvPicPr>
          <p:cNvPr id="8" name="Picture 6" descr="C:\Users\GabrielBe\Desktop\pptAG01.jpg"/>
          <p:cNvPicPr>
            <a:picLocks noChangeAspect="1" noChangeArrowheads="1"/>
          </p:cNvPicPr>
          <p:nvPr userDrawn="1"/>
        </p:nvPicPr>
        <p:blipFill>
          <a:blip r:embed="rId13" cstate="print"/>
          <a:srcRect/>
          <a:stretch>
            <a:fillRect/>
          </a:stretch>
        </p:blipFill>
        <p:spPr bwMode="auto">
          <a:xfrm>
            <a:off x="-1" y="0"/>
            <a:ext cx="9144001" cy="6858000"/>
          </a:xfrm>
          <a:prstGeom prst="rect">
            <a:avLst/>
          </a:prstGeom>
          <a:noFill/>
        </p:spPr>
      </p:pic>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fr-FR" smtClean="0"/>
              <a:t>‹N°›</a:t>
            </a:r>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9CA39-FA4F-4395-AA28-342FFF58C584}" type="slidenum">
              <a:rPr lang="fr-FR" smtClean="0"/>
              <a:pPr/>
              <a:t>‹N°›</a:t>
            </a:fld>
            <a:endParaRPr lang="fr-FR"/>
          </a:p>
        </p:txBody>
      </p:sp>
      <p:pic>
        <p:nvPicPr>
          <p:cNvPr id="8" name="Picture 3" descr="C:\Users\GabrielBe\Desktop\pptAG03.jpg"/>
          <p:cNvPicPr>
            <a:picLocks noChangeAspect="1" noChangeArrowheads="1"/>
          </p:cNvPicPr>
          <p:nvPr userDrawn="1"/>
        </p:nvPicPr>
        <p:blipFill>
          <a:blip r:embed="rId4" cstate="print"/>
          <a:srcRect t="1413" r="-399" b="1058"/>
          <a:stretch>
            <a:fillRect/>
          </a:stretch>
        </p:blipFill>
        <p:spPr bwMode="auto">
          <a:xfrm>
            <a:off x="0" y="-27384"/>
            <a:ext cx="9180512" cy="6858000"/>
          </a:xfrm>
          <a:prstGeom prst="rect">
            <a:avLst/>
          </a:prstGeom>
          <a:noFill/>
        </p:spPr>
      </p:pic>
      <p:pic>
        <p:nvPicPr>
          <p:cNvPr id="2050" name="Picture 2" descr="C:\Users\GabrielBe\Desktop\pptAG02.jpg"/>
          <p:cNvPicPr>
            <a:picLocks noChangeAspect="1" noChangeArrowheads="1"/>
          </p:cNvPicPr>
          <p:nvPr userDrawn="1"/>
        </p:nvPicPr>
        <p:blipFill>
          <a:blip r:embed="rId5" cstate="print"/>
          <a:srcRect t="2409" b="802"/>
          <a:stretch>
            <a:fillRect/>
          </a:stretch>
        </p:blipFill>
        <p:spPr bwMode="auto">
          <a:xfrm>
            <a:off x="-35495" y="-26728"/>
            <a:ext cx="9179495" cy="6912112"/>
          </a:xfrm>
          <a:prstGeom prst="rect">
            <a:avLst/>
          </a:prstGeom>
          <a:noFill/>
        </p:spPr>
      </p:pic>
    </p:spTree>
  </p:cSld>
  <p:clrMap bg1="lt1" tx1="dk1" bg2="lt2" tx2="dk2" accent1="accent1" accent2="accent2" accent3="accent3" accent4="accent4" accent5="accent5" accent6="accent6" hlink="hlink" folHlink="folHlink"/>
  <p:sldLayoutIdLst>
    <p:sldLayoutId id="2147483664" r:id="rId1"/>
    <p:sldLayoutId id="2147483665" r:id="rId2"/>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4365104"/>
            <a:ext cx="6984776" cy="523220"/>
          </a:xfrm>
          <a:prstGeom prst="rect">
            <a:avLst/>
          </a:prstGeom>
          <a:noFill/>
        </p:spPr>
        <p:txBody>
          <a:bodyPr wrap="square" rtlCol="0">
            <a:spAutoFit/>
          </a:bodyPr>
          <a:lstStyle/>
          <a:p>
            <a:pPr algn="ctr"/>
            <a:r>
              <a:rPr lang="fr-FR" sz="2800" dirty="0" smtClean="0"/>
              <a:t>Politiques publiques d’aide à l’emploi</a:t>
            </a:r>
            <a:endParaRPr lang="fr-FR"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908720"/>
          </a:xfrm>
        </p:spPr>
        <p:txBody>
          <a:bodyPr/>
          <a:lstStyle/>
          <a:p>
            <a:r>
              <a:rPr lang="fr-FR" dirty="0" smtClean="0">
                <a:solidFill>
                  <a:schemeClr val="bg1"/>
                </a:solidFill>
              </a:rPr>
              <a:t>Eléments de cadrage</a:t>
            </a:r>
            <a:endParaRPr lang="fr-FR" dirty="0">
              <a:solidFill>
                <a:schemeClr val="bg1"/>
              </a:solidFill>
            </a:endParaRPr>
          </a:p>
        </p:txBody>
      </p:sp>
      <p:sp>
        <p:nvSpPr>
          <p:cNvPr id="3" name="Espace réservé du contenu 2"/>
          <p:cNvSpPr>
            <a:spLocks noGrp="1"/>
          </p:cNvSpPr>
          <p:nvPr>
            <p:ph idx="1"/>
          </p:nvPr>
        </p:nvSpPr>
        <p:spPr>
          <a:xfrm>
            <a:off x="467544" y="1268760"/>
            <a:ext cx="8229600" cy="5102027"/>
          </a:xfrm>
        </p:spPr>
        <p:txBody>
          <a:bodyPr anchor="ctr">
            <a:normAutofit/>
          </a:bodyPr>
          <a:lstStyle/>
          <a:p>
            <a:pPr>
              <a:buFontTx/>
              <a:buChar char="-"/>
            </a:pPr>
            <a:r>
              <a:rPr lang="fr-FR" sz="2800" dirty="0" smtClean="0"/>
              <a:t>Une succession de politiques d’aide à l’emploi (« contrats aidés ») depuis plus de 25 ans </a:t>
            </a:r>
            <a:r>
              <a:rPr lang="fr-FR" sz="2000" i="1" dirty="0" smtClean="0"/>
              <a:t>(Travaux d‘Utilité Collective,</a:t>
            </a:r>
            <a:r>
              <a:rPr lang="fr-FR" sz="2000" b="1" dirty="0" smtClean="0"/>
              <a:t> </a:t>
            </a:r>
            <a:r>
              <a:rPr lang="fr-FR" sz="2000" i="1" dirty="0" smtClean="0"/>
              <a:t>Contrats Emploi Solidarité, Emploi Local d‘Insertion,</a:t>
            </a:r>
            <a:r>
              <a:rPr lang="fr-FR" sz="2000" b="1" dirty="0" smtClean="0"/>
              <a:t> </a:t>
            </a:r>
            <a:r>
              <a:rPr lang="fr-FR" sz="2000" i="1" dirty="0" smtClean="0"/>
              <a:t> Emplois-Jeunes, Contrats d’accompagnement dans l’emploi, Contrat unique d’insertion, Emplois tremplin, Contrats d’avenir)</a:t>
            </a:r>
          </a:p>
          <a:p>
            <a:pPr>
              <a:buFontTx/>
              <a:buChar char="-"/>
            </a:pPr>
            <a:endParaRPr lang="fr-FR" sz="900" i="1" dirty="0" smtClean="0"/>
          </a:p>
          <a:p>
            <a:pPr>
              <a:buFontTx/>
              <a:buChar char="-"/>
            </a:pPr>
            <a:r>
              <a:rPr lang="fr-FR" sz="2800" dirty="0" smtClean="0"/>
              <a:t>Des dispositifs aux finalités différentes </a:t>
            </a:r>
            <a:r>
              <a:rPr lang="fr-FR" sz="2000" i="1" dirty="0" smtClean="0"/>
              <a:t>(insertion des individus et/ou développement d’activités)</a:t>
            </a:r>
          </a:p>
          <a:p>
            <a:pPr>
              <a:buFontTx/>
              <a:buChar char="-"/>
            </a:pPr>
            <a:endParaRPr lang="fr-FR" sz="2000" i="1" dirty="0" smtClean="0"/>
          </a:p>
          <a:p>
            <a:pPr>
              <a:buFontTx/>
              <a:buChar char="-"/>
            </a:pPr>
            <a:r>
              <a:rPr lang="fr-FR" sz="2800" dirty="0" smtClean="0"/>
              <a:t>Une large mobilisation du mouvement sportif autour de ces dispositifs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792088"/>
          </a:xfrm>
        </p:spPr>
        <p:txBody>
          <a:bodyPr>
            <a:normAutofit/>
          </a:bodyPr>
          <a:lstStyle/>
          <a:p>
            <a:r>
              <a:rPr lang="fr-FR" sz="3600" dirty="0" smtClean="0">
                <a:solidFill>
                  <a:schemeClr val="bg1"/>
                </a:solidFill>
              </a:rPr>
              <a:t>Un nouveau dispositif : les emplois d’avenir</a:t>
            </a:r>
            <a:endParaRPr lang="fr-FR" sz="3600" dirty="0">
              <a:solidFill>
                <a:schemeClr val="bg1"/>
              </a:solidFill>
            </a:endParaRPr>
          </a:p>
        </p:txBody>
      </p:sp>
      <p:sp>
        <p:nvSpPr>
          <p:cNvPr id="5" name="Espace réservé du contenu 2"/>
          <p:cNvSpPr>
            <a:spLocks noGrp="1"/>
          </p:cNvSpPr>
          <p:nvPr>
            <p:ph idx="1"/>
          </p:nvPr>
        </p:nvSpPr>
        <p:spPr>
          <a:xfrm>
            <a:off x="457200" y="1340768"/>
            <a:ext cx="8229600" cy="4968552"/>
          </a:xfrm>
        </p:spPr>
        <p:txBody>
          <a:bodyPr anchor="ctr">
            <a:normAutofit fontScale="92500" lnSpcReduction="20000"/>
          </a:bodyPr>
          <a:lstStyle/>
          <a:p>
            <a:pPr>
              <a:buFontTx/>
              <a:buChar char="-"/>
            </a:pPr>
            <a:r>
              <a:rPr lang="fr-FR" sz="2800" u="sng" dirty="0" smtClean="0"/>
              <a:t>Objectif</a:t>
            </a:r>
            <a:r>
              <a:rPr lang="fr-FR" sz="2800" dirty="0" smtClean="0"/>
              <a:t>: </a:t>
            </a:r>
            <a:r>
              <a:rPr lang="fr-FR" sz="2600" dirty="0" smtClean="0"/>
              <a:t>Agir contre le chômage des jeunes les plus éloignés de l’emploi</a:t>
            </a:r>
            <a:endParaRPr lang="fr-FR" sz="2800" dirty="0" smtClean="0"/>
          </a:p>
          <a:p>
            <a:pPr>
              <a:buFontTx/>
              <a:buChar char="-"/>
            </a:pPr>
            <a:r>
              <a:rPr lang="fr-FR" sz="2800" u="sng" dirty="0" smtClean="0"/>
              <a:t>Employeurs ciblés</a:t>
            </a:r>
            <a:r>
              <a:rPr lang="fr-FR" sz="2800" dirty="0" smtClean="0"/>
              <a:t>: </a:t>
            </a:r>
            <a:r>
              <a:rPr lang="fr-FR" sz="2600" dirty="0" smtClean="0"/>
              <a:t>principalement le secteur associatif</a:t>
            </a:r>
            <a:endParaRPr lang="fr-FR" sz="2800" dirty="0" smtClean="0"/>
          </a:p>
          <a:p>
            <a:pPr>
              <a:buFontTx/>
              <a:buChar char="-"/>
            </a:pPr>
            <a:r>
              <a:rPr lang="fr-FR" sz="2800" u="sng" dirty="0" smtClean="0"/>
              <a:t>Publics bénéficiaires</a:t>
            </a:r>
            <a:r>
              <a:rPr lang="fr-FR" sz="2800" dirty="0" smtClean="0"/>
              <a:t>:</a:t>
            </a:r>
          </a:p>
          <a:p>
            <a:pPr lvl="2"/>
            <a:r>
              <a:rPr lang="fr-FR" sz="2200" dirty="0" smtClean="0"/>
              <a:t>Jeunes de 16 à 25 ans, pas ou peu qualifiés (CAP/BEP, BAC),</a:t>
            </a:r>
          </a:p>
          <a:p>
            <a:pPr lvl="2"/>
            <a:r>
              <a:rPr lang="fr-FR" sz="2200" dirty="0" smtClean="0"/>
              <a:t>Issus de Zones Urbaines Sensibles (ZUS) ou de zones rurales à fort chômage des jeunes. </a:t>
            </a:r>
          </a:p>
          <a:p>
            <a:pPr>
              <a:buFontTx/>
              <a:buChar char="-"/>
            </a:pPr>
            <a:r>
              <a:rPr lang="fr-FR" sz="2800" u="sng" dirty="0" smtClean="0"/>
              <a:t>Durée, nature du contrat et de l’aide</a:t>
            </a:r>
          </a:p>
          <a:p>
            <a:pPr lvl="2"/>
            <a:r>
              <a:rPr lang="fr-FR" sz="2200" dirty="0" smtClean="0"/>
              <a:t>De 1 à 3 ans </a:t>
            </a:r>
            <a:r>
              <a:rPr lang="fr-FR" sz="2200" i="1" dirty="0" smtClean="0"/>
              <a:t>avec la possibilité de prolonger l’aide si le jeune est engagé dans un processus de qualification</a:t>
            </a:r>
            <a:r>
              <a:rPr lang="fr-FR" sz="2200" dirty="0" smtClean="0"/>
              <a:t>,</a:t>
            </a:r>
          </a:p>
          <a:p>
            <a:pPr lvl="2"/>
            <a:r>
              <a:rPr lang="fr-FR" sz="2200" dirty="0" smtClean="0"/>
              <a:t>Temps plein,</a:t>
            </a:r>
          </a:p>
          <a:p>
            <a:pPr lvl="2"/>
            <a:r>
              <a:rPr lang="fr-FR" sz="2200" dirty="0" smtClean="0"/>
              <a:t>75% du coût de l’emploi,</a:t>
            </a:r>
          </a:p>
          <a:p>
            <a:pPr lvl="2"/>
            <a:r>
              <a:rPr lang="fr-FR" sz="2200" dirty="0" smtClean="0"/>
              <a:t>CDD ou CDI.</a:t>
            </a:r>
          </a:p>
          <a:p>
            <a:pPr lvl="2"/>
            <a:endParaRPr lang="fr-FR" sz="1900" dirty="0" smtClean="0"/>
          </a:p>
          <a:p>
            <a:pPr lvl="2">
              <a:buNone/>
            </a:pPr>
            <a:r>
              <a:rPr lang="fr-FR" sz="2600" b="1" dirty="0" smtClean="0">
                <a:sym typeface="Wingdings" pitchFamily="2" charset="2"/>
              </a:rPr>
              <a:t> Politique basée sur une logique d’insertion</a:t>
            </a:r>
            <a:endParaRPr lang="fr-FR" sz="28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792088"/>
          </a:xfrm>
        </p:spPr>
        <p:txBody>
          <a:bodyPr>
            <a:normAutofit/>
          </a:bodyPr>
          <a:lstStyle/>
          <a:p>
            <a:r>
              <a:rPr lang="fr-FR" sz="3600" dirty="0" smtClean="0">
                <a:solidFill>
                  <a:schemeClr val="bg1"/>
                </a:solidFill>
              </a:rPr>
              <a:t>Les besoins du Mouvement Sportif</a:t>
            </a:r>
            <a:endParaRPr lang="fr-FR" sz="3600" dirty="0">
              <a:solidFill>
                <a:schemeClr val="bg1"/>
              </a:solidFill>
            </a:endParaRPr>
          </a:p>
        </p:txBody>
      </p:sp>
      <p:sp>
        <p:nvSpPr>
          <p:cNvPr id="5" name="Espace réservé du contenu 2"/>
          <p:cNvSpPr>
            <a:spLocks noGrp="1"/>
          </p:cNvSpPr>
          <p:nvPr>
            <p:ph idx="1"/>
          </p:nvPr>
        </p:nvSpPr>
        <p:spPr>
          <a:xfrm>
            <a:off x="457200" y="1600200"/>
            <a:ext cx="8229600" cy="4525963"/>
          </a:xfrm>
        </p:spPr>
        <p:txBody>
          <a:bodyPr>
            <a:normAutofit/>
          </a:bodyPr>
          <a:lstStyle/>
          <a:p>
            <a:pPr>
              <a:buFontTx/>
              <a:buChar char="-"/>
            </a:pPr>
            <a:endParaRPr lang="fr-FR" sz="900" i="1" dirty="0" smtClean="0"/>
          </a:p>
          <a:p>
            <a:pPr>
              <a:buFontTx/>
              <a:buChar char="-"/>
            </a:pPr>
            <a:endParaRPr lang="fr-FR" sz="3600" dirty="0" smtClean="0"/>
          </a:p>
          <a:p>
            <a:pPr>
              <a:buFontTx/>
              <a:buChar char="-"/>
            </a:pPr>
            <a:endParaRPr lang="fr-FR" sz="2800" dirty="0" smtClean="0"/>
          </a:p>
        </p:txBody>
      </p:sp>
      <p:sp>
        <p:nvSpPr>
          <p:cNvPr id="4" name="Espace réservé du contenu 2"/>
          <p:cNvSpPr txBox="1">
            <a:spLocks/>
          </p:cNvSpPr>
          <p:nvPr/>
        </p:nvSpPr>
        <p:spPr>
          <a:xfrm>
            <a:off x="251520" y="1340768"/>
            <a:ext cx="8229600" cy="4886003"/>
          </a:xfrm>
          <a:prstGeom prst="rect">
            <a:avLst/>
          </a:prstGeom>
        </p:spPr>
        <p:txBody>
          <a:bodyPr vert="horz" lIns="91440" tIns="45720" rIns="91440" bIns="45720" rtlCol="0" anchor="ctr">
            <a:normAutofit/>
          </a:bodyPr>
          <a:lstStyle/>
          <a:p>
            <a:pPr marL="342900" marR="0" lvl="0" indent="-342900" algn="l" defTabSz="914400" rtl="0" eaLnBrk="1" fontAlgn="auto" latinLnBrk="0" hangingPunct="1">
              <a:lnSpc>
                <a:spcPct val="100000"/>
              </a:lnSpc>
              <a:spcBef>
                <a:spcPct val="20000"/>
              </a:spcBef>
              <a:spcAft>
                <a:spcPts val="0"/>
              </a:spcAft>
              <a:buClrTx/>
              <a:buSzTx/>
              <a:buFontTx/>
              <a:buChar char="-"/>
              <a:tabLst/>
              <a:defRPr/>
            </a:pPr>
            <a:r>
              <a:rPr kumimoji="0" lang="fr-FR" sz="2800" b="0" i="0" u="none" strike="noStrike" kern="1200" cap="none" spc="0" normalizeH="0" baseline="0" noProof="0" dirty="0" smtClean="0">
                <a:ln>
                  <a:noFill/>
                </a:ln>
                <a:solidFill>
                  <a:schemeClr val="tx1"/>
                </a:solidFill>
                <a:effectLst/>
                <a:uLnTx/>
                <a:uFillTx/>
                <a:latin typeface="+mn-lt"/>
                <a:ea typeface="+mn-ea"/>
                <a:cs typeface="+mn-cs"/>
              </a:rPr>
              <a:t>Un</a:t>
            </a:r>
            <a:r>
              <a:rPr kumimoji="0" lang="fr-FR" sz="2800" b="0" i="0" u="none" strike="noStrike" kern="1200" cap="none" spc="0" normalizeH="0" noProof="0" dirty="0" smtClean="0">
                <a:ln>
                  <a:noFill/>
                </a:ln>
                <a:solidFill>
                  <a:schemeClr val="tx1"/>
                </a:solidFill>
                <a:effectLst/>
                <a:uLnTx/>
                <a:uFillTx/>
                <a:latin typeface="+mn-lt"/>
                <a:ea typeface="+mn-ea"/>
                <a:cs typeface="+mn-cs"/>
              </a:rPr>
              <a:t> secteur en pleine structuration</a:t>
            </a:r>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kumimoji="0" lang="fr-FR" sz="1000" b="0" i="0" u="none" strike="noStrike" kern="1200" cap="none" spc="0" normalizeH="0" noProof="0" dirty="0" smtClean="0">
              <a:ln>
                <a:noFill/>
              </a:ln>
              <a:solidFill>
                <a:schemeClr val="tx1"/>
              </a:solidFill>
              <a:effectLst/>
              <a:uLnTx/>
              <a:uFillTx/>
              <a:latin typeface="+mn-lt"/>
              <a:ea typeface="+mn-ea"/>
              <a:cs typeface="+mn-cs"/>
            </a:endParaRPr>
          </a:p>
          <a:p>
            <a:pPr marL="342900" lvl="0" indent="-342900">
              <a:spcBef>
                <a:spcPct val="20000"/>
              </a:spcBef>
              <a:buFontTx/>
              <a:buChar char="-"/>
            </a:pPr>
            <a:r>
              <a:rPr lang="fr-FR" sz="2800" baseline="0" dirty="0" smtClean="0"/>
              <a:t>Des</a:t>
            </a:r>
            <a:r>
              <a:rPr lang="fr-FR" sz="2800" dirty="0" smtClean="0"/>
              <a:t> besoins en emplois qualifiés:</a:t>
            </a:r>
          </a:p>
          <a:p>
            <a:pPr marL="800100" lvl="1" indent="-342900">
              <a:spcBef>
                <a:spcPct val="20000"/>
              </a:spcBef>
            </a:pPr>
            <a:r>
              <a:rPr lang="fr-FR" sz="2000" i="1" dirty="0" smtClean="0"/>
              <a:t>	Postes d’encadrement ou de développeurs nécessitant une autonomie et une qualification suffisantes pour structurer et inscrire dans la durée l’activité des associations</a:t>
            </a:r>
          </a:p>
          <a:p>
            <a:pPr marL="800100" lvl="1" indent="-342900">
              <a:spcBef>
                <a:spcPct val="20000"/>
              </a:spcBef>
            </a:pPr>
            <a:endParaRPr kumimoji="0" lang="fr-FR" sz="1000" b="0" i="1"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Tx/>
              <a:buChar char="-"/>
              <a:tabLst/>
              <a:defRPr/>
            </a:pPr>
            <a:r>
              <a:rPr lang="fr-FR" sz="2800" dirty="0" smtClean="0"/>
              <a:t>Une démarche de professionnalisation à accompagner</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792088"/>
          </a:xfrm>
        </p:spPr>
        <p:txBody>
          <a:bodyPr>
            <a:normAutofit fontScale="90000"/>
          </a:bodyPr>
          <a:lstStyle/>
          <a:p>
            <a:r>
              <a:rPr lang="fr-FR" sz="3600" dirty="0" smtClean="0">
                <a:solidFill>
                  <a:schemeClr val="bg1"/>
                </a:solidFill>
              </a:rPr>
              <a:t>Un enjeu de convergence des politiques d’emplois</a:t>
            </a:r>
            <a:endParaRPr lang="fr-FR" sz="3600" dirty="0">
              <a:solidFill>
                <a:schemeClr val="bg1"/>
              </a:solidFill>
            </a:endParaRPr>
          </a:p>
        </p:txBody>
      </p:sp>
      <p:sp>
        <p:nvSpPr>
          <p:cNvPr id="5" name="Espace réservé du contenu 2"/>
          <p:cNvSpPr>
            <a:spLocks noGrp="1"/>
          </p:cNvSpPr>
          <p:nvPr>
            <p:ph idx="1"/>
          </p:nvPr>
        </p:nvSpPr>
        <p:spPr>
          <a:xfrm>
            <a:off x="457200" y="1600200"/>
            <a:ext cx="8229600" cy="4525963"/>
          </a:xfrm>
        </p:spPr>
        <p:txBody>
          <a:bodyPr>
            <a:normAutofit/>
          </a:bodyPr>
          <a:lstStyle/>
          <a:p>
            <a:pPr>
              <a:buFontTx/>
              <a:buChar char="-"/>
            </a:pPr>
            <a:endParaRPr lang="fr-FR" sz="900" i="1" dirty="0" smtClean="0"/>
          </a:p>
          <a:p>
            <a:pPr>
              <a:buFontTx/>
              <a:buChar char="-"/>
            </a:pPr>
            <a:endParaRPr lang="fr-FR" sz="3600" dirty="0" smtClean="0"/>
          </a:p>
          <a:p>
            <a:pPr>
              <a:buFontTx/>
              <a:buChar char="-"/>
            </a:pPr>
            <a:endParaRPr lang="fr-FR" sz="2800" dirty="0" smtClean="0"/>
          </a:p>
        </p:txBody>
      </p:sp>
      <p:sp>
        <p:nvSpPr>
          <p:cNvPr id="4" name="Espace réservé du contenu 2"/>
          <p:cNvSpPr txBox="1">
            <a:spLocks/>
          </p:cNvSpPr>
          <p:nvPr/>
        </p:nvSpPr>
        <p:spPr>
          <a:xfrm>
            <a:off x="251520" y="1772816"/>
            <a:ext cx="8229600" cy="445395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lang="fr-FR" sz="2800" dirty="0" smtClean="0"/>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lang="fr-FR" sz="2800" dirty="0" smtClean="0"/>
          </a:p>
        </p:txBody>
      </p:sp>
      <p:pic>
        <p:nvPicPr>
          <p:cNvPr id="6" name="Image 5"/>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a14="http://schemas.microsoft.com/office/drawing/2010/main" xmlns:wps="http://schemas.microsoft.com/office/word/2010/wordprocessingShape"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14="http://schemas.microsoft.com/office/word/2010/wordprocessingDrawing" xmlns:v="urn:schemas-microsoft-com:vml" xmlns:o="urn:schemas-microsoft-com:office:office" xmlns:mc="http://schemas.openxmlformats.org/markup-compatibility/2006" xmlns:wpc="http://schemas.microsoft.com/office/word/2010/wordprocessingCanvas" xmlns="" xmlns:pic="http://schemas.openxmlformats.org/drawingml/2006/picture" xmlns:lc="http://schemas.openxmlformats.org/drawingml/2006/lockedCanvas" val="0"/>
              </a:ext>
            </a:extLst>
          </a:blip>
          <a:srcRect/>
          <a:stretch>
            <a:fillRect/>
          </a:stretch>
        </p:blipFill>
        <p:spPr bwMode="auto">
          <a:xfrm>
            <a:off x="1187624" y="1412776"/>
            <a:ext cx="6768751" cy="4032448"/>
          </a:xfrm>
          <a:prstGeom prst="rect">
            <a:avLst/>
          </a:prstGeom>
          <a:noFill/>
        </p:spPr>
      </p:pic>
      <p:sp>
        <p:nvSpPr>
          <p:cNvPr id="7" name="ZoneTexte 6"/>
          <p:cNvSpPr txBox="1"/>
          <p:nvPr/>
        </p:nvSpPr>
        <p:spPr>
          <a:xfrm>
            <a:off x="1187624" y="5373216"/>
            <a:ext cx="6768752" cy="707886"/>
          </a:xfrm>
          <a:prstGeom prst="rect">
            <a:avLst/>
          </a:prstGeom>
          <a:noFill/>
        </p:spPr>
        <p:txBody>
          <a:bodyPr wrap="square" rtlCol="0">
            <a:spAutoFit/>
          </a:bodyPr>
          <a:lstStyle/>
          <a:p>
            <a:pPr algn="ctr"/>
            <a:r>
              <a:rPr lang="fr-FR" sz="2000" i="1" dirty="0" smtClean="0"/>
              <a:t>Etude sur la convergence des politiques d’emploi </a:t>
            </a:r>
          </a:p>
          <a:p>
            <a:pPr algn="ctr"/>
            <a:r>
              <a:rPr lang="fr-FR" sz="2000" i="1" dirty="0" smtClean="0"/>
              <a:t>(CNAR Sport/Cabinet </a:t>
            </a:r>
            <a:r>
              <a:rPr lang="fr-FR" sz="2000" i="1" dirty="0" err="1" smtClean="0"/>
              <a:t>Amnyos</a:t>
            </a:r>
            <a:r>
              <a:rPr lang="fr-FR" sz="2000" i="1" dirty="0" smtClean="0"/>
              <a:t> – septembre 2012)</a:t>
            </a:r>
            <a:endParaRPr lang="fr-FR" sz="2000"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792088"/>
          </a:xfrm>
        </p:spPr>
        <p:txBody>
          <a:bodyPr>
            <a:normAutofit fontScale="90000"/>
          </a:bodyPr>
          <a:lstStyle/>
          <a:p>
            <a:r>
              <a:rPr lang="fr-FR" sz="3600" dirty="0" smtClean="0">
                <a:solidFill>
                  <a:schemeClr val="bg1"/>
                </a:solidFill>
              </a:rPr>
              <a:t>Un enjeu de convergence des politiques d’emplois</a:t>
            </a:r>
            <a:endParaRPr lang="fr-FR" sz="3600" dirty="0">
              <a:solidFill>
                <a:schemeClr val="bg1"/>
              </a:solidFill>
            </a:endParaRPr>
          </a:p>
        </p:txBody>
      </p:sp>
      <p:sp>
        <p:nvSpPr>
          <p:cNvPr id="5" name="Espace réservé du contenu 2"/>
          <p:cNvSpPr>
            <a:spLocks noGrp="1"/>
          </p:cNvSpPr>
          <p:nvPr>
            <p:ph idx="1"/>
          </p:nvPr>
        </p:nvSpPr>
        <p:spPr>
          <a:xfrm>
            <a:off x="457200" y="1268760"/>
            <a:ext cx="8229600" cy="4968552"/>
          </a:xfrm>
        </p:spPr>
        <p:txBody>
          <a:bodyPr anchor="ctr">
            <a:normAutofit/>
          </a:bodyPr>
          <a:lstStyle/>
          <a:p>
            <a:pPr>
              <a:buFontTx/>
              <a:buChar char="-"/>
            </a:pPr>
            <a:endParaRPr lang="fr-FR" sz="900" i="1" dirty="0" smtClean="0"/>
          </a:p>
          <a:p>
            <a:r>
              <a:rPr lang="fr-CA" sz="2400" dirty="0" smtClean="0"/>
              <a:t>Un prototype de la politique d’emploi du Mouvement sportif à  deux visages selon les finalités visées :</a:t>
            </a:r>
          </a:p>
          <a:p>
            <a:endParaRPr lang="fr-FR" sz="1000" dirty="0" smtClean="0"/>
          </a:p>
          <a:p>
            <a:pPr lvl="2">
              <a:lnSpc>
                <a:spcPct val="80000"/>
              </a:lnSpc>
            </a:pPr>
            <a:r>
              <a:rPr lang="fr-CA" sz="2000" b="1" dirty="0" smtClean="0"/>
              <a:t>DÉVELOPPEMENT et STRUCTURATION</a:t>
            </a:r>
            <a:r>
              <a:rPr lang="fr-CA" sz="2000" dirty="0" smtClean="0"/>
              <a:t> : faire progresser son activité, s'inscrire dans une perspective durable</a:t>
            </a:r>
            <a:endParaRPr lang="fr-FR" sz="2000" dirty="0" smtClean="0"/>
          </a:p>
          <a:p>
            <a:pPr lvl="2">
              <a:lnSpc>
                <a:spcPct val="80000"/>
              </a:lnSpc>
            </a:pPr>
            <a:r>
              <a:rPr lang="fr-CA" sz="2000" b="1" dirty="0" smtClean="0"/>
              <a:t>INSERTION</a:t>
            </a:r>
            <a:r>
              <a:rPr lang="fr-CA" sz="2000" dirty="0" smtClean="0"/>
              <a:t> : permettre l'accès à l'emploi de personnes qui en sont éloignées</a:t>
            </a:r>
          </a:p>
          <a:p>
            <a:pPr lvl="2">
              <a:lnSpc>
                <a:spcPct val="80000"/>
              </a:lnSpc>
            </a:pPr>
            <a:endParaRPr lang="fr-FR" sz="1000" dirty="0" smtClean="0"/>
          </a:p>
          <a:p>
            <a:r>
              <a:rPr lang="fr-CA" sz="2400" dirty="0" smtClean="0">
                <a:sym typeface="Wingdings"/>
              </a:rPr>
              <a:t></a:t>
            </a:r>
            <a:r>
              <a:rPr lang="fr-CA" sz="2400" dirty="0" smtClean="0"/>
              <a:t> </a:t>
            </a:r>
            <a:r>
              <a:rPr lang="fr-CA" sz="2400" b="1" dirty="0" smtClean="0"/>
              <a:t>2 finalités à différencier </a:t>
            </a:r>
            <a:r>
              <a:rPr lang="fr-CA" sz="2000" i="1" dirty="0" smtClean="0"/>
              <a:t>(du point de vue des publics visés, des niveaux de qualification, des exigences associées, du montant ou de la durée de l'aide…) </a:t>
            </a:r>
            <a:r>
              <a:rPr lang="fr-CA" sz="2400" b="1" dirty="0" smtClean="0"/>
              <a:t>même si elles se complètent</a:t>
            </a:r>
            <a:r>
              <a:rPr lang="fr-CA" sz="2400" dirty="0" smtClean="0"/>
              <a:t> :</a:t>
            </a:r>
            <a:endParaRPr lang="fr-FR" sz="2400" dirty="0" smtClean="0"/>
          </a:p>
          <a:p>
            <a:pPr lvl="2">
              <a:lnSpc>
                <a:spcPct val="80000"/>
              </a:lnSpc>
            </a:pPr>
            <a:r>
              <a:rPr lang="fr-CA" sz="2000" dirty="0" smtClean="0"/>
              <a:t>le sport pourra d'autant plus poursuivre des objectifs d'insertion qu'il sera structuré,</a:t>
            </a:r>
            <a:endParaRPr lang="fr-FR" sz="2000" dirty="0" smtClean="0"/>
          </a:p>
          <a:p>
            <a:pPr lvl="2">
              <a:lnSpc>
                <a:spcPct val="80000"/>
              </a:lnSpc>
            </a:pPr>
            <a:r>
              <a:rPr lang="fr-CA" sz="2000" dirty="0" smtClean="0"/>
              <a:t>et réciproquement la contribution à des objectifs d'insertion favorisera la reconnaissance et le développement du sport</a:t>
            </a:r>
            <a:endParaRPr lang="fr-FR" sz="2800" dirty="0" smtClean="0"/>
          </a:p>
        </p:txBody>
      </p:sp>
      <p:sp>
        <p:nvSpPr>
          <p:cNvPr id="4" name="Espace réservé du contenu 2"/>
          <p:cNvSpPr txBox="1">
            <a:spLocks/>
          </p:cNvSpPr>
          <p:nvPr/>
        </p:nvSpPr>
        <p:spPr>
          <a:xfrm>
            <a:off x="251520" y="1772816"/>
            <a:ext cx="8229600" cy="445395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lang="fr-FR" sz="2800" dirty="0" smtClean="0"/>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lang="fr-FR" sz="2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792088"/>
          </a:xfrm>
        </p:spPr>
        <p:txBody>
          <a:bodyPr>
            <a:normAutofit/>
          </a:bodyPr>
          <a:lstStyle/>
          <a:p>
            <a:r>
              <a:rPr lang="fr-FR" sz="3600" dirty="0" smtClean="0">
                <a:solidFill>
                  <a:schemeClr val="bg1"/>
                </a:solidFill>
              </a:rPr>
              <a:t>Quelle position ?</a:t>
            </a:r>
            <a:endParaRPr lang="fr-FR" sz="3600" dirty="0">
              <a:solidFill>
                <a:schemeClr val="bg1"/>
              </a:solidFill>
            </a:endParaRPr>
          </a:p>
        </p:txBody>
      </p:sp>
      <p:sp>
        <p:nvSpPr>
          <p:cNvPr id="5" name="Espace réservé du contenu 2"/>
          <p:cNvSpPr>
            <a:spLocks noGrp="1"/>
          </p:cNvSpPr>
          <p:nvPr>
            <p:ph idx="1"/>
          </p:nvPr>
        </p:nvSpPr>
        <p:spPr>
          <a:xfrm>
            <a:off x="457200" y="1600200"/>
            <a:ext cx="8229600" cy="4525963"/>
          </a:xfrm>
        </p:spPr>
        <p:txBody>
          <a:bodyPr>
            <a:normAutofit/>
          </a:bodyPr>
          <a:lstStyle/>
          <a:p>
            <a:pPr>
              <a:buFontTx/>
              <a:buChar char="-"/>
            </a:pPr>
            <a:endParaRPr lang="fr-FR" sz="900" i="1" dirty="0" smtClean="0"/>
          </a:p>
          <a:p>
            <a:pPr algn="ctr">
              <a:buNone/>
            </a:pPr>
            <a:r>
              <a:rPr lang="fr-FR" sz="2800" dirty="0" smtClean="0"/>
              <a:t>Vers une </a:t>
            </a:r>
            <a:r>
              <a:rPr lang="fr-FR" sz="2800" b="1" dirty="0" smtClean="0"/>
              <a:t>politique globale d’aide à l’emploi </a:t>
            </a:r>
            <a:r>
              <a:rPr lang="fr-FR" sz="2800" dirty="0" smtClean="0"/>
              <a:t>associant :</a:t>
            </a:r>
          </a:p>
          <a:p>
            <a:pPr lvl="0"/>
            <a:r>
              <a:rPr lang="fr-FR" sz="2400" dirty="0" smtClean="0"/>
              <a:t>L’ </a:t>
            </a:r>
            <a:r>
              <a:rPr lang="fr-FR" sz="2400" cap="small" dirty="0" smtClean="0"/>
              <a:t>accompagnement des structures sportives </a:t>
            </a:r>
            <a:r>
              <a:rPr lang="fr-FR" sz="2000" i="1" dirty="0" smtClean="0"/>
              <a:t>par la création de postes au sein de relais territoriaux du Mouvement Sportif,</a:t>
            </a:r>
          </a:p>
          <a:p>
            <a:pPr lvl="0">
              <a:buNone/>
            </a:pPr>
            <a:endParaRPr lang="fr-FR" sz="1000" i="1" dirty="0" smtClean="0"/>
          </a:p>
          <a:p>
            <a:pPr lvl="0"/>
            <a:r>
              <a:rPr lang="fr-FR" sz="2400" cap="small" dirty="0" smtClean="0"/>
              <a:t>Le développement d’emplois structurants </a:t>
            </a:r>
            <a:r>
              <a:rPr lang="fr-FR" sz="2400" dirty="0" smtClean="0"/>
              <a:t>dans les clubs,</a:t>
            </a:r>
          </a:p>
          <a:p>
            <a:pPr lvl="0">
              <a:buNone/>
            </a:pPr>
            <a:endParaRPr lang="fr-FR" sz="1000" dirty="0" smtClean="0"/>
          </a:p>
          <a:p>
            <a:pPr lvl="0"/>
            <a:r>
              <a:rPr lang="fr-FR" sz="2400" dirty="0" smtClean="0"/>
              <a:t>Le </a:t>
            </a:r>
            <a:r>
              <a:rPr lang="fr-FR" sz="2400" cap="small" dirty="0" smtClean="0"/>
              <a:t>soutien à l’effort collectif de lutte contre le chômage </a:t>
            </a:r>
            <a:r>
              <a:rPr lang="fr-FR" sz="2000" i="1" dirty="0" smtClean="0"/>
              <a:t>par les politiques d’insertion à travers la mobilisation des politiques d’insertion (CUI-CAE et emplois d’avenir).</a:t>
            </a:r>
          </a:p>
          <a:p>
            <a:pPr>
              <a:buFontTx/>
              <a:buChar char="-"/>
            </a:pPr>
            <a:endParaRPr lang="fr-FR" sz="2800" dirty="0" smtClean="0"/>
          </a:p>
        </p:txBody>
      </p:sp>
      <p:sp>
        <p:nvSpPr>
          <p:cNvPr id="6" name="Espace réservé du contenu 2"/>
          <p:cNvSpPr txBox="1">
            <a:spLocks/>
          </p:cNvSpPr>
          <p:nvPr/>
        </p:nvSpPr>
        <p:spPr>
          <a:xfrm>
            <a:off x="251520" y="1772816"/>
            <a:ext cx="8229600" cy="4453955"/>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lang="fr-FR" sz="2800" dirty="0" smtClean="0"/>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lang="fr-FR" sz="2800" dirty="0" smtClean="0"/>
          </a:p>
          <a:p>
            <a:pPr marL="342900" marR="0" lvl="0" indent="-342900" algn="l" defTabSz="914400" rtl="0" eaLnBrk="1" fontAlgn="auto" latinLnBrk="0" hangingPunct="1">
              <a:lnSpc>
                <a:spcPct val="100000"/>
              </a:lnSpc>
              <a:spcBef>
                <a:spcPct val="20000"/>
              </a:spcBef>
              <a:spcAft>
                <a:spcPts val="0"/>
              </a:spcAft>
              <a:buClrTx/>
              <a:buSzTx/>
              <a:buFontTx/>
              <a:buChar char="-"/>
              <a:tabLst/>
              <a:defRPr/>
            </a:pPr>
            <a:endParaRPr lang="fr-FR" sz="2800"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3726</TotalTime>
  <Words>208</Words>
  <Application>Microsoft Office PowerPoint</Application>
  <PresentationFormat>Affichage à l'écran (4:3)</PresentationFormat>
  <Paragraphs>62</Paragraphs>
  <Slides>7</Slides>
  <Notes>4</Notes>
  <HiddenSlides>0</HiddenSlides>
  <MMClips>0</MMClips>
  <ScaleCrop>false</ScaleCrop>
  <HeadingPairs>
    <vt:vector size="4" baseType="variant">
      <vt:variant>
        <vt:lpstr>Thème</vt:lpstr>
      </vt:variant>
      <vt:variant>
        <vt:i4>4</vt:i4>
      </vt:variant>
      <vt:variant>
        <vt:lpstr>Titres des diapositives</vt:lpstr>
      </vt:variant>
      <vt:variant>
        <vt:i4>7</vt:i4>
      </vt:variant>
    </vt:vector>
  </HeadingPairs>
  <TitlesOfParts>
    <vt:vector size="11" baseType="lpstr">
      <vt:lpstr>Thème Office</vt:lpstr>
      <vt:lpstr>1_Conception personnalisée</vt:lpstr>
      <vt:lpstr>Conception personnalisée</vt:lpstr>
      <vt:lpstr>1_Thème Office</vt:lpstr>
      <vt:lpstr>Diapositive 1</vt:lpstr>
      <vt:lpstr>Eléments de cadrage</vt:lpstr>
      <vt:lpstr>Un nouveau dispositif : les emplois d’avenir</vt:lpstr>
      <vt:lpstr>Les besoins du Mouvement Sportif</vt:lpstr>
      <vt:lpstr>Un enjeu de convergence des politiques d’emplois</vt:lpstr>
      <vt:lpstr>Un enjeu de convergence des politiques d’emplois</vt:lpstr>
      <vt:lpstr>Quelle position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Gabriel Bernasconi</dc:creator>
  <cp:lastModifiedBy>Audrey Babay</cp:lastModifiedBy>
  <cp:revision>261</cp:revision>
  <dcterms:created xsi:type="dcterms:W3CDTF">2011-05-17T10:53:59Z</dcterms:created>
  <dcterms:modified xsi:type="dcterms:W3CDTF">2012-09-19T08:53:53Z</dcterms:modified>
</cp:coreProperties>
</file>